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36"/>
  </p:notesMasterIdLst>
  <p:sldIdLst>
    <p:sldId id="631" r:id="rId2"/>
    <p:sldId id="636" r:id="rId3"/>
    <p:sldId id="635" r:id="rId4"/>
    <p:sldId id="634" r:id="rId5"/>
    <p:sldId id="637" r:id="rId6"/>
    <p:sldId id="640" r:id="rId7"/>
    <p:sldId id="641" r:id="rId8"/>
    <p:sldId id="645" r:id="rId9"/>
    <p:sldId id="646" r:id="rId10"/>
    <p:sldId id="647" r:id="rId11"/>
    <p:sldId id="652" r:id="rId12"/>
    <p:sldId id="648" r:id="rId13"/>
    <p:sldId id="642" r:id="rId14"/>
    <p:sldId id="643" r:id="rId15"/>
    <p:sldId id="639" r:id="rId16"/>
    <p:sldId id="644" r:id="rId17"/>
    <p:sldId id="650" r:id="rId18"/>
    <p:sldId id="649" r:id="rId19"/>
    <p:sldId id="653" r:id="rId20"/>
    <p:sldId id="632" r:id="rId21"/>
    <p:sldId id="654" r:id="rId22"/>
    <p:sldId id="633" r:id="rId23"/>
    <p:sldId id="655" r:id="rId24"/>
    <p:sldId id="656" r:id="rId25"/>
    <p:sldId id="658" r:id="rId26"/>
    <p:sldId id="657" r:id="rId27"/>
    <p:sldId id="659" r:id="rId28"/>
    <p:sldId id="660" r:id="rId29"/>
    <p:sldId id="667" r:id="rId30"/>
    <p:sldId id="669" r:id="rId31"/>
    <p:sldId id="670" r:id="rId32"/>
    <p:sldId id="671" r:id="rId33"/>
    <p:sldId id="672" r:id="rId34"/>
    <p:sldId id="661" r:id="rId35"/>
    <p:sldId id="662" r:id="rId36"/>
    <p:sldId id="663" r:id="rId37"/>
    <p:sldId id="664" r:id="rId38"/>
    <p:sldId id="665" r:id="rId39"/>
    <p:sldId id="666" r:id="rId40"/>
    <p:sldId id="673" r:id="rId41"/>
    <p:sldId id="674" r:id="rId42"/>
    <p:sldId id="675" r:id="rId43"/>
    <p:sldId id="676" r:id="rId44"/>
    <p:sldId id="678" r:id="rId45"/>
    <p:sldId id="679" r:id="rId46"/>
    <p:sldId id="677" r:id="rId47"/>
    <p:sldId id="680" r:id="rId48"/>
    <p:sldId id="681" r:id="rId49"/>
    <p:sldId id="682" r:id="rId50"/>
    <p:sldId id="772" r:id="rId51"/>
    <p:sldId id="685" r:id="rId52"/>
    <p:sldId id="683" r:id="rId53"/>
    <p:sldId id="684" r:id="rId54"/>
    <p:sldId id="689" r:id="rId55"/>
    <p:sldId id="690" r:id="rId56"/>
    <p:sldId id="694" r:id="rId57"/>
    <p:sldId id="687" r:id="rId58"/>
    <p:sldId id="693" r:id="rId59"/>
    <p:sldId id="692" r:id="rId60"/>
    <p:sldId id="695" r:id="rId61"/>
    <p:sldId id="696" r:id="rId62"/>
    <p:sldId id="697" r:id="rId63"/>
    <p:sldId id="698" r:id="rId64"/>
    <p:sldId id="699" r:id="rId65"/>
    <p:sldId id="700" r:id="rId66"/>
    <p:sldId id="701" r:id="rId67"/>
    <p:sldId id="702" r:id="rId68"/>
    <p:sldId id="703" r:id="rId69"/>
    <p:sldId id="704" r:id="rId70"/>
    <p:sldId id="705" r:id="rId71"/>
    <p:sldId id="706" r:id="rId72"/>
    <p:sldId id="707" r:id="rId73"/>
    <p:sldId id="708" r:id="rId74"/>
    <p:sldId id="709" r:id="rId75"/>
    <p:sldId id="710" r:id="rId76"/>
    <p:sldId id="712" r:id="rId77"/>
    <p:sldId id="713" r:id="rId78"/>
    <p:sldId id="711" r:id="rId79"/>
    <p:sldId id="715" r:id="rId80"/>
    <p:sldId id="716" r:id="rId81"/>
    <p:sldId id="714" r:id="rId82"/>
    <p:sldId id="717" r:id="rId83"/>
    <p:sldId id="718" r:id="rId84"/>
    <p:sldId id="720" r:id="rId85"/>
    <p:sldId id="721" r:id="rId86"/>
    <p:sldId id="719" r:id="rId87"/>
    <p:sldId id="724" r:id="rId88"/>
    <p:sldId id="725" r:id="rId89"/>
    <p:sldId id="726" r:id="rId90"/>
    <p:sldId id="727" r:id="rId91"/>
    <p:sldId id="728" r:id="rId92"/>
    <p:sldId id="729" r:id="rId93"/>
    <p:sldId id="730" r:id="rId94"/>
    <p:sldId id="731" r:id="rId95"/>
    <p:sldId id="732" r:id="rId96"/>
    <p:sldId id="733" r:id="rId97"/>
    <p:sldId id="734" r:id="rId98"/>
    <p:sldId id="736" r:id="rId99"/>
    <p:sldId id="739" r:id="rId100"/>
    <p:sldId id="740" r:id="rId101"/>
    <p:sldId id="741" r:id="rId102"/>
    <p:sldId id="742" r:id="rId103"/>
    <p:sldId id="743" r:id="rId104"/>
    <p:sldId id="744" r:id="rId105"/>
    <p:sldId id="745" r:id="rId106"/>
    <p:sldId id="746" r:id="rId107"/>
    <p:sldId id="747" r:id="rId108"/>
    <p:sldId id="748" r:id="rId109"/>
    <p:sldId id="749" r:id="rId110"/>
    <p:sldId id="750" r:id="rId111"/>
    <p:sldId id="751" r:id="rId112"/>
    <p:sldId id="752" r:id="rId113"/>
    <p:sldId id="753" r:id="rId114"/>
    <p:sldId id="755" r:id="rId115"/>
    <p:sldId id="756" r:id="rId116"/>
    <p:sldId id="758" r:id="rId117"/>
    <p:sldId id="759" r:id="rId118"/>
    <p:sldId id="760" r:id="rId119"/>
    <p:sldId id="761" r:id="rId120"/>
    <p:sldId id="762" r:id="rId121"/>
    <p:sldId id="763" r:id="rId122"/>
    <p:sldId id="764" r:id="rId123"/>
    <p:sldId id="765" r:id="rId124"/>
    <p:sldId id="766" r:id="rId125"/>
    <p:sldId id="767" r:id="rId126"/>
    <p:sldId id="768" r:id="rId127"/>
    <p:sldId id="847" r:id="rId128"/>
    <p:sldId id="769" r:id="rId129"/>
    <p:sldId id="849" r:id="rId130"/>
    <p:sldId id="774" r:id="rId131"/>
    <p:sldId id="851" r:id="rId132"/>
    <p:sldId id="773" r:id="rId133"/>
    <p:sldId id="852" r:id="rId134"/>
    <p:sldId id="853" r:id="rId135"/>
    <p:sldId id="865" r:id="rId136"/>
    <p:sldId id="854" r:id="rId137"/>
    <p:sldId id="855" r:id="rId138"/>
    <p:sldId id="856" r:id="rId139"/>
    <p:sldId id="857" r:id="rId140"/>
    <p:sldId id="858" r:id="rId141"/>
    <p:sldId id="859" r:id="rId142"/>
    <p:sldId id="860" r:id="rId143"/>
    <p:sldId id="861" r:id="rId144"/>
    <p:sldId id="862" r:id="rId145"/>
    <p:sldId id="863" r:id="rId146"/>
    <p:sldId id="771" r:id="rId147"/>
    <p:sldId id="777" r:id="rId148"/>
    <p:sldId id="770" r:id="rId149"/>
    <p:sldId id="778" r:id="rId150"/>
    <p:sldId id="779" r:id="rId151"/>
    <p:sldId id="780" r:id="rId152"/>
    <p:sldId id="781" r:id="rId153"/>
    <p:sldId id="782" r:id="rId154"/>
    <p:sldId id="783" r:id="rId155"/>
    <p:sldId id="784" r:id="rId156"/>
    <p:sldId id="785" r:id="rId157"/>
    <p:sldId id="786" r:id="rId158"/>
    <p:sldId id="787" r:id="rId159"/>
    <p:sldId id="788" r:id="rId160"/>
    <p:sldId id="789" r:id="rId161"/>
    <p:sldId id="790" r:id="rId162"/>
    <p:sldId id="791" r:id="rId163"/>
    <p:sldId id="792" r:id="rId164"/>
    <p:sldId id="793" r:id="rId165"/>
    <p:sldId id="794" r:id="rId166"/>
    <p:sldId id="795" r:id="rId167"/>
    <p:sldId id="796" r:id="rId168"/>
    <p:sldId id="797" r:id="rId169"/>
    <p:sldId id="798" r:id="rId170"/>
    <p:sldId id="799" r:id="rId171"/>
    <p:sldId id="800" r:id="rId172"/>
    <p:sldId id="801" r:id="rId173"/>
    <p:sldId id="802" r:id="rId174"/>
    <p:sldId id="803" r:id="rId175"/>
    <p:sldId id="805" r:id="rId176"/>
    <p:sldId id="806" r:id="rId177"/>
    <p:sldId id="807" r:id="rId178"/>
    <p:sldId id="804" r:id="rId179"/>
    <p:sldId id="808" r:id="rId180"/>
    <p:sldId id="809" r:id="rId181"/>
    <p:sldId id="810" r:id="rId182"/>
    <p:sldId id="811" r:id="rId183"/>
    <p:sldId id="814" r:id="rId184"/>
    <p:sldId id="812" r:id="rId185"/>
    <p:sldId id="813" r:id="rId186"/>
    <p:sldId id="815" r:id="rId187"/>
    <p:sldId id="816" r:id="rId188"/>
    <p:sldId id="817" r:id="rId189"/>
    <p:sldId id="818" r:id="rId190"/>
    <p:sldId id="819" r:id="rId191"/>
    <p:sldId id="820" r:id="rId192"/>
    <p:sldId id="821" r:id="rId193"/>
    <p:sldId id="822" r:id="rId194"/>
    <p:sldId id="823" r:id="rId195"/>
    <p:sldId id="825" r:id="rId196"/>
    <p:sldId id="824" r:id="rId197"/>
    <p:sldId id="826" r:id="rId198"/>
    <p:sldId id="827" r:id="rId199"/>
    <p:sldId id="828" r:id="rId200"/>
    <p:sldId id="830" r:id="rId201"/>
    <p:sldId id="831" r:id="rId202"/>
    <p:sldId id="832" r:id="rId203"/>
    <p:sldId id="833" r:id="rId204"/>
    <p:sldId id="834" r:id="rId205"/>
    <p:sldId id="835" r:id="rId206"/>
    <p:sldId id="836" r:id="rId207"/>
    <p:sldId id="837" r:id="rId208"/>
    <p:sldId id="838" r:id="rId209"/>
    <p:sldId id="839" r:id="rId210"/>
    <p:sldId id="840" r:id="rId211"/>
    <p:sldId id="842" r:id="rId212"/>
    <p:sldId id="843" r:id="rId213"/>
    <p:sldId id="841" r:id="rId214"/>
    <p:sldId id="844" r:id="rId215"/>
    <p:sldId id="845" r:id="rId216"/>
    <p:sldId id="846" r:id="rId217"/>
    <p:sldId id="737" r:id="rId218"/>
    <p:sldId id="775" r:id="rId219"/>
    <p:sldId id="776" r:id="rId220"/>
    <p:sldId id="850" r:id="rId221"/>
    <p:sldId id="866" r:id="rId222"/>
    <p:sldId id="867" r:id="rId223"/>
    <p:sldId id="868" r:id="rId224"/>
    <p:sldId id="869" r:id="rId225"/>
    <p:sldId id="870" r:id="rId226"/>
    <p:sldId id="871" r:id="rId227"/>
    <p:sldId id="877" r:id="rId228"/>
    <p:sldId id="878" r:id="rId229"/>
    <p:sldId id="880" r:id="rId230"/>
    <p:sldId id="881" r:id="rId231"/>
    <p:sldId id="874" r:id="rId232"/>
    <p:sldId id="875" r:id="rId233"/>
    <p:sldId id="876" r:id="rId234"/>
    <p:sldId id="882" r:id="rId235"/>
  </p:sldIdLst>
  <p:sldSz cx="9144000" cy="6858000" type="screen4x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E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9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80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viewProps" Target="viewProp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theme" Target="theme/theme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tableStyles" Target="tableStyle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26571AA-AC5D-43EC-9951-7F897BC82C44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EDCFFCC4-1786-4EAD-BDEC-1C4D54E9A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416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3547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58804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7762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9552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22972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89041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12548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05652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0165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73909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87512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725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2648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44255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21671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10451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7679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14264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6046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97174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18534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01530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749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87395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44374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84239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361038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42856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40760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89548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82064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50537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121505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883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96978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85496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03586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45583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2237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88941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39516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7506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127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45724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28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06793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48592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5281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37946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40129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765524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193538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1458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129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33372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006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46529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284090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66733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91252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35558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82297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50546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02839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050622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29963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881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64865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35347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62236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73193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9149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66213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45713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94071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01267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84091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581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18956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25822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01925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571732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02077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90024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744943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39026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61775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2749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657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9984469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96388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860739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945811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48043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24198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61195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429724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63056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28061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12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83407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94652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700608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52002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55044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08919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09039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30512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361727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95018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1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289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5041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809005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355833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55926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11862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76096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454968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582822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5537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72880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313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614698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919119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40506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095984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56675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42071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820232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88437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712162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95656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580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11064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23935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782860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6980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449503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373852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335677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189793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50912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268137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126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481560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874875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162502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489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227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101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4572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243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8374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23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37737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605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565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0511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1457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6150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209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9463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3253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0505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303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7604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4866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1963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5602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2662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1929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1178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535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7657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4663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184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6903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1545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4815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798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7971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5736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0110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6412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6703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2295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010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5533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80186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943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4656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3966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6507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6486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3991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9008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8664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747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2935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2471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74960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85273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4768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2610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45975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92032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4274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9480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982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28396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38318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99734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6655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55159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565957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11960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61906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7415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86104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929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8249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11811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33460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5362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91046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92399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6414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17239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42556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55623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868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83151-EBCE-4199-9B04-C74F626ED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4204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 b="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 sz="1800" b="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1600" b="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400" b="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200" b="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B0DC3EF-161A-42B1-A408-FCAC1FC01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686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0473"/>
            <a:ext cx="9144000" cy="69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6" name="Picture 2" descr="Image result for 부경대 로고">
            <a:extLst>
              <a:ext uri="{FF2B5EF4-FFF2-40B4-BE49-F238E27FC236}">
                <a16:creationId xmlns:a16="http://schemas.microsoft.com/office/drawing/2014/main" id="{463E4CEB-4F4C-4EC9-810F-3DA10992ED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370" y="6582986"/>
            <a:ext cx="996462" cy="2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873144A-9C5B-406D-9648-D82B85B20D1B}"/>
              </a:ext>
            </a:extLst>
          </p:cNvPr>
          <p:cNvSpPr txBox="1">
            <a:spLocks/>
          </p:cNvSpPr>
          <p:nvPr userDrawn="1"/>
        </p:nvSpPr>
        <p:spPr>
          <a:xfrm>
            <a:off x="0" y="18288"/>
            <a:ext cx="3352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5DE563E-A529-4ED0-BDFB-983865C9C94A}"/>
              </a:ext>
            </a:extLst>
          </p:cNvPr>
          <p:cNvCxnSpPr/>
          <p:nvPr userDrawn="1"/>
        </p:nvCxnSpPr>
        <p:spPr>
          <a:xfrm>
            <a:off x="0" y="6518734"/>
            <a:ext cx="914400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D14D748-18EE-4E87-BFEB-73E398CF7567}"/>
              </a:ext>
            </a:extLst>
          </p:cNvPr>
          <p:cNvSpPr txBox="1">
            <a:spLocks/>
          </p:cNvSpPr>
          <p:nvPr userDrawn="1"/>
        </p:nvSpPr>
        <p:spPr>
          <a:xfrm>
            <a:off x="4572000" y="6589476"/>
            <a:ext cx="457199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01DEDD-9E29-487F-906D-B7BD797D99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598C6AA-6941-47A4-8F08-CB32A2BA7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353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200" kern="1200" spc="-100" baseline="0">
          <a:solidFill>
            <a:schemeClr val="tx2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anstats.bts.gov/DL_SelectFields.asp?Table_ID=236&amp;DB_Short_Name=On-Time" TargetMode="Externa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5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5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3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jpeg"/><Relationship Id="rId4" Type="http://schemas.openxmlformats.org/officeDocument/2006/relationships/image" Target="../media/image1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9.png"/><Relationship Id="rId4" Type="http://schemas.openxmlformats.org/officeDocument/2006/relationships/image" Target="../media/image2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데이터베이스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(Database)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58029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F9FF04-45FE-41C8-8930-CDD2C82AB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데이터베이스의 정의와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B1067-0FDE-4A94-864B-9FB7861AF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2DB3F4-F781-4197-937A-FC96478FE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655468-9010-4EE4-97D2-CDDA58225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42" y="1177677"/>
            <a:ext cx="6192000" cy="494875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50A965-D38A-4535-A67A-D35293F70B76}"/>
              </a:ext>
            </a:extLst>
          </p:cNvPr>
          <p:cNvSpPr/>
          <p:nvPr/>
        </p:nvSpPr>
        <p:spPr>
          <a:xfrm>
            <a:off x="2935706" y="4000501"/>
            <a:ext cx="1744579" cy="980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FF0000"/>
                </a:solidFill>
              </a:rPr>
              <a:t>데이터베이스 시스템</a:t>
            </a:r>
            <a:endParaRPr lang="en-US" altLang="ko-KR" b="1">
              <a:solidFill>
                <a:srgbClr val="FF0000"/>
              </a:solidFill>
            </a:endParaRPr>
          </a:p>
          <a:p>
            <a:pPr algn="ctr"/>
            <a:r>
              <a:rPr lang="en-US" altLang="ko-KR" b="1">
                <a:solidFill>
                  <a:srgbClr val="FF0000"/>
                </a:solidFill>
              </a:rPr>
              <a:t>(</a:t>
            </a:r>
            <a:r>
              <a:rPr lang="ko-KR" altLang="en-US" b="1">
                <a:solidFill>
                  <a:srgbClr val="FF0000"/>
                </a:solidFill>
              </a:rPr>
              <a:t>서버</a:t>
            </a:r>
            <a:r>
              <a:rPr lang="en-US" altLang="ko-KR" b="1">
                <a:solidFill>
                  <a:srgbClr val="FF0000"/>
                </a:solidFill>
              </a:rPr>
              <a:t>)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8B658E-3022-4246-9D6F-BB46CBCA7FC5}"/>
              </a:ext>
            </a:extLst>
          </p:cNvPr>
          <p:cNvSpPr/>
          <p:nvPr/>
        </p:nvSpPr>
        <p:spPr>
          <a:xfrm>
            <a:off x="6306553" y="4050632"/>
            <a:ext cx="1744579" cy="980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FF0000"/>
                </a:solidFill>
              </a:rPr>
              <a:t>개별사용자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8EB1D8A-D26A-49B4-AF90-675F7EA6C2F7}"/>
              </a:ext>
            </a:extLst>
          </p:cNvPr>
          <p:cNvSpPr/>
          <p:nvPr/>
        </p:nvSpPr>
        <p:spPr>
          <a:xfrm>
            <a:off x="2574758" y="2460458"/>
            <a:ext cx="511342" cy="394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84DCF49-18F8-46BA-8B7D-D51CB8827BCB}"/>
              </a:ext>
            </a:extLst>
          </p:cNvPr>
          <p:cNvSpPr/>
          <p:nvPr/>
        </p:nvSpPr>
        <p:spPr>
          <a:xfrm rot="19800000">
            <a:off x="2721142" y="3238500"/>
            <a:ext cx="511342" cy="394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50F8830-7D1B-46E9-9F3D-322106BA45DA}"/>
              </a:ext>
            </a:extLst>
          </p:cNvPr>
          <p:cNvSpPr/>
          <p:nvPr/>
        </p:nvSpPr>
        <p:spPr>
          <a:xfrm rot="13500000">
            <a:off x="4341394" y="3204410"/>
            <a:ext cx="511342" cy="394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ABB9901-F0EC-4F16-A3D0-D3A0794B1A6D}"/>
              </a:ext>
            </a:extLst>
          </p:cNvPr>
          <p:cNvSpPr/>
          <p:nvPr/>
        </p:nvSpPr>
        <p:spPr>
          <a:xfrm rot="9000000">
            <a:off x="4541644" y="2093005"/>
            <a:ext cx="511342" cy="3946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804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C3F4B-D213-4E12-B3F6-EE8EB928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상황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3DB639-394F-4FFC-B088-BE2593B03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6" name="Picture 2" descr="AWS RDS – MySQL – Amazon 아마존 RDS (2) | Hoing">
            <a:extLst>
              <a:ext uri="{FF2B5EF4-FFF2-40B4-BE49-F238E27FC236}">
                <a16:creationId xmlns:a16="http://schemas.microsoft.com/office/drawing/2014/main" id="{033C9C68-74BA-40CA-B7BD-7FFAE4FEC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2175962"/>
            <a:ext cx="1631289" cy="149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745ABF-25CE-4350-B708-D945E0FC035C}"/>
              </a:ext>
            </a:extLst>
          </p:cNvPr>
          <p:cNvSpPr txBox="1"/>
          <p:nvPr/>
        </p:nvSpPr>
        <p:spPr>
          <a:xfrm>
            <a:off x="2684546" y="3819149"/>
            <a:ext cx="1226077" cy="93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아마존 클라우드 서버</a:t>
            </a:r>
          </a:p>
        </p:txBody>
      </p:sp>
      <p:pic>
        <p:nvPicPr>
          <p:cNvPr id="1028" name="Picture 4" descr="MYSQL database for Voipswitch replication | In4system">
            <a:extLst>
              <a:ext uri="{FF2B5EF4-FFF2-40B4-BE49-F238E27FC236}">
                <a16:creationId xmlns:a16="http://schemas.microsoft.com/office/drawing/2014/main" id="{52887DE5-B56B-4CA4-885E-1EF8F71622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71" y="2388200"/>
            <a:ext cx="1631289" cy="90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241FE2-70CA-4189-918C-6393F2527509}"/>
              </a:ext>
            </a:extLst>
          </p:cNvPr>
          <p:cNvSpPr txBox="1"/>
          <p:nvPr/>
        </p:nvSpPr>
        <p:spPr>
          <a:xfrm>
            <a:off x="946519" y="3344779"/>
            <a:ext cx="120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MYSQL </a:t>
            </a:r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36E424D-6BDB-47F7-B85D-293068B33355}"/>
              </a:ext>
            </a:extLst>
          </p:cNvPr>
          <p:cNvSpPr/>
          <p:nvPr/>
        </p:nvSpPr>
        <p:spPr>
          <a:xfrm>
            <a:off x="5589670" y="1413711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C7380C4-C9E0-45CA-9A93-524305808687}"/>
              </a:ext>
            </a:extLst>
          </p:cNvPr>
          <p:cNvSpPr/>
          <p:nvPr/>
        </p:nvSpPr>
        <p:spPr>
          <a:xfrm>
            <a:off x="5589670" y="2085520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67CC9FC-14F8-4FD4-9639-063892F6C72F}"/>
              </a:ext>
            </a:extLst>
          </p:cNvPr>
          <p:cNvSpPr/>
          <p:nvPr/>
        </p:nvSpPr>
        <p:spPr>
          <a:xfrm>
            <a:off x="5589670" y="2757328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77EFA54-E0C9-462F-9BE2-8771465D8E5B}"/>
              </a:ext>
            </a:extLst>
          </p:cNvPr>
          <p:cNvSpPr/>
          <p:nvPr/>
        </p:nvSpPr>
        <p:spPr>
          <a:xfrm>
            <a:off x="5589670" y="3429137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CFB7140-A8C1-4E15-A76F-C813B797B38E}"/>
              </a:ext>
            </a:extLst>
          </p:cNvPr>
          <p:cNvSpPr/>
          <p:nvPr/>
        </p:nvSpPr>
        <p:spPr>
          <a:xfrm>
            <a:off x="5589670" y="4100945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8581547-DAB1-4A44-962D-ED9E34E393D6}"/>
              </a:ext>
            </a:extLst>
          </p:cNvPr>
          <p:cNvSpPr/>
          <p:nvPr/>
        </p:nvSpPr>
        <p:spPr>
          <a:xfrm>
            <a:off x="5742070" y="1566111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3D7FD01-5D55-4B67-A04E-8C4C57585A10}"/>
              </a:ext>
            </a:extLst>
          </p:cNvPr>
          <p:cNvSpPr/>
          <p:nvPr/>
        </p:nvSpPr>
        <p:spPr>
          <a:xfrm>
            <a:off x="5742070" y="2237920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F580955-65AD-44D8-A555-2FB0716604D3}"/>
              </a:ext>
            </a:extLst>
          </p:cNvPr>
          <p:cNvSpPr/>
          <p:nvPr/>
        </p:nvSpPr>
        <p:spPr>
          <a:xfrm>
            <a:off x="5742070" y="2909728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F96052-CE19-4203-B1BF-DF919A986AC8}"/>
              </a:ext>
            </a:extLst>
          </p:cNvPr>
          <p:cNvSpPr/>
          <p:nvPr/>
        </p:nvSpPr>
        <p:spPr>
          <a:xfrm>
            <a:off x="5742070" y="3581537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7C77F14-E670-4B9C-A54E-354E9D9DB8D1}"/>
              </a:ext>
            </a:extLst>
          </p:cNvPr>
          <p:cNvSpPr/>
          <p:nvPr/>
        </p:nvSpPr>
        <p:spPr>
          <a:xfrm>
            <a:off x="5742070" y="4253345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0C447B5-FA26-4060-B6FA-E0D8F39A6510}"/>
              </a:ext>
            </a:extLst>
          </p:cNvPr>
          <p:cNvSpPr/>
          <p:nvPr/>
        </p:nvSpPr>
        <p:spPr>
          <a:xfrm>
            <a:off x="5894470" y="1718511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855513-63C7-41F3-96F8-E35CC5900FC7}"/>
              </a:ext>
            </a:extLst>
          </p:cNvPr>
          <p:cNvSpPr/>
          <p:nvPr/>
        </p:nvSpPr>
        <p:spPr>
          <a:xfrm>
            <a:off x="5894470" y="2390320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8E3ABF9-F60B-4465-9E3E-0E5ADA7CCB11}"/>
              </a:ext>
            </a:extLst>
          </p:cNvPr>
          <p:cNvSpPr/>
          <p:nvPr/>
        </p:nvSpPr>
        <p:spPr>
          <a:xfrm>
            <a:off x="5894470" y="3062128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B60A17-1531-4E15-B639-3AC484C521C0}"/>
              </a:ext>
            </a:extLst>
          </p:cNvPr>
          <p:cNvSpPr/>
          <p:nvPr/>
        </p:nvSpPr>
        <p:spPr>
          <a:xfrm>
            <a:off x="5894470" y="3733937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FC0BE94-6B83-4182-B2FA-7DD9E3EF1521}"/>
              </a:ext>
            </a:extLst>
          </p:cNvPr>
          <p:cNvSpPr/>
          <p:nvPr/>
        </p:nvSpPr>
        <p:spPr>
          <a:xfrm>
            <a:off x="5894470" y="4405745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402FEE4-8ED5-4394-8E72-63C41D9B93A5}"/>
              </a:ext>
            </a:extLst>
          </p:cNvPr>
          <p:cNvSpPr/>
          <p:nvPr/>
        </p:nvSpPr>
        <p:spPr>
          <a:xfrm>
            <a:off x="6046870" y="1870911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EBBDAA0-BDC7-4689-B8FD-F7DE391D62BD}"/>
              </a:ext>
            </a:extLst>
          </p:cNvPr>
          <p:cNvSpPr/>
          <p:nvPr/>
        </p:nvSpPr>
        <p:spPr>
          <a:xfrm>
            <a:off x="6046870" y="2542720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B58207A-874C-46BC-BDD1-554FF6FA7113}"/>
              </a:ext>
            </a:extLst>
          </p:cNvPr>
          <p:cNvSpPr/>
          <p:nvPr/>
        </p:nvSpPr>
        <p:spPr>
          <a:xfrm>
            <a:off x="6046870" y="3214528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72255E6-545F-4405-A0F2-34FF3AA7346E}"/>
              </a:ext>
            </a:extLst>
          </p:cNvPr>
          <p:cNvSpPr/>
          <p:nvPr/>
        </p:nvSpPr>
        <p:spPr>
          <a:xfrm>
            <a:off x="6046870" y="3886337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4B5F22A-B724-42F5-846F-838F9F4AC1E1}"/>
              </a:ext>
            </a:extLst>
          </p:cNvPr>
          <p:cNvSpPr/>
          <p:nvPr/>
        </p:nvSpPr>
        <p:spPr>
          <a:xfrm>
            <a:off x="6046870" y="4558145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5ADC31A-7F03-491C-BF54-4F44440F55AD}"/>
              </a:ext>
            </a:extLst>
          </p:cNvPr>
          <p:cNvSpPr/>
          <p:nvPr/>
        </p:nvSpPr>
        <p:spPr>
          <a:xfrm>
            <a:off x="6199270" y="2023311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0D01EAB-0C0B-4FD4-8D15-19F5D74EB534}"/>
              </a:ext>
            </a:extLst>
          </p:cNvPr>
          <p:cNvSpPr/>
          <p:nvPr/>
        </p:nvSpPr>
        <p:spPr>
          <a:xfrm>
            <a:off x="6199270" y="2695120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22CC0E9-A4B6-4500-BA84-D15F7C35DEB8}"/>
              </a:ext>
            </a:extLst>
          </p:cNvPr>
          <p:cNvSpPr/>
          <p:nvPr/>
        </p:nvSpPr>
        <p:spPr>
          <a:xfrm>
            <a:off x="6199270" y="3366928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C75D7D8-6B85-4F02-924F-B88509B5A0AE}"/>
              </a:ext>
            </a:extLst>
          </p:cNvPr>
          <p:cNvSpPr/>
          <p:nvPr/>
        </p:nvSpPr>
        <p:spPr>
          <a:xfrm>
            <a:off x="6199270" y="4038737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02F1DB9-A93D-460D-A871-A23CD9082157}"/>
              </a:ext>
            </a:extLst>
          </p:cNvPr>
          <p:cNvSpPr/>
          <p:nvPr/>
        </p:nvSpPr>
        <p:spPr>
          <a:xfrm>
            <a:off x="6199270" y="4710545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1AA7957D-1982-4154-BDE0-5B898EFF0FFA}"/>
              </a:ext>
            </a:extLst>
          </p:cNvPr>
          <p:cNvSpPr/>
          <p:nvPr/>
        </p:nvSpPr>
        <p:spPr>
          <a:xfrm rot="20700000">
            <a:off x="4325353" y="1900989"/>
            <a:ext cx="896352" cy="26469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왼쪽/오른쪽 34">
            <a:extLst>
              <a:ext uri="{FF2B5EF4-FFF2-40B4-BE49-F238E27FC236}">
                <a16:creationId xmlns:a16="http://schemas.microsoft.com/office/drawing/2014/main" id="{48700435-70DB-4CEE-A33E-EBDEEAEA0CAA}"/>
              </a:ext>
            </a:extLst>
          </p:cNvPr>
          <p:cNvSpPr/>
          <p:nvPr/>
        </p:nvSpPr>
        <p:spPr>
          <a:xfrm>
            <a:off x="4433771" y="2555948"/>
            <a:ext cx="896352" cy="26469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왼쪽/오른쪽 35">
            <a:extLst>
              <a:ext uri="{FF2B5EF4-FFF2-40B4-BE49-F238E27FC236}">
                <a16:creationId xmlns:a16="http://schemas.microsoft.com/office/drawing/2014/main" id="{DA5BF415-F647-439A-ADAD-38F08CABC666}"/>
              </a:ext>
            </a:extLst>
          </p:cNvPr>
          <p:cNvSpPr/>
          <p:nvPr/>
        </p:nvSpPr>
        <p:spPr>
          <a:xfrm rot="900000">
            <a:off x="4398115" y="3210907"/>
            <a:ext cx="896352" cy="26469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왼쪽/오른쪽 36">
            <a:extLst>
              <a:ext uri="{FF2B5EF4-FFF2-40B4-BE49-F238E27FC236}">
                <a16:creationId xmlns:a16="http://schemas.microsoft.com/office/drawing/2014/main" id="{34F5D83A-B47A-42FE-8F15-5941ED100D1A}"/>
              </a:ext>
            </a:extLst>
          </p:cNvPr>
          <p:cNvSpPr/>
          <p:nvPr/>
        </p:nvSpPr>
        <p:spPr>
          <a:xfrm rot="2700000">
            <a:off x="4382019" y="3960530"/>
            <a:ext cx="896352" cy="26469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257E9B-0E46-4B80-8911-435ED20A746E}"/>
              </a:ext>
            </a:extLst>
          </p:cNvPr>
          <p:cNvSpPr txBox="1"/>
          <p:nvPr/>
        </p:nvSpPr>
        <p:spPr>
          <a:xfrm>
            <a:off x="5626125" y="5328348"/>
            <a:ext cx="12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사용자</a:t>
            </a:r>
            <a:r>
              <a:rPr lang="en-US" altLang="ko-KR"/>
              <a:t>PC</a:t>
            </a:r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48AFC9-29B5-4A8C-9B7E-43F0CDDF553B}"/>
              </a:ext>
            </a:extLst>
          </p:cNvPr>
          <p:cNvSpPr txBox="1"/>
          <p:nvPr/>
        </p:nvSpPr>
        <p:spPr>
          <a:xfrm>
            <a:off x="4094104" y="1510327"/>
            <a:ext cx="12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접속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C61F12-FCF4-4E7C-A56F-55EE79CA78E2}"/>
              </a:ext>
            </a:extLst>
          </p:cNvPr>
          <p:cNvSpPr txBox="1"/>
          <p:nvPr/>
        </p:nvSpPr>
        <p:spPr>
          <a:xfrm>
            <a:off x="3572070" y="499578"/>
            <a:ext cx="2560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MYSQL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workbench</a:t>
            </a:r>
          </a:p>
          <a:p>
            <a:pPr algn="ctr"/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클라이언트 프로그램</a:t>
            </a:r>
            <a:r>
              <a:rPr lang="en-US" altLang="ko-KR">
                <a:solidFill>
                  <a:srgbClr val="FF0000"/>
                </a:solidFill>
              </a:rPr>
              <a:t>)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0899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584F4-709A-4F4E-BCD2-F8DF43AE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MYSQL</a:t>
            </a:r>
            <a:r>
              <a:rPr lang="ko-KR" altLang="en-US"/>
              <a:t> </a:t>
            </a:r>
            <a:r>
              <a:rPr lang="en-US" altLang="ko-KR"/>
              <a:t>workbench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0A3F66-A54F-4398-82E2-BB07157E8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MySQL Workbench: mysql </a:t>
            </a:r>
            <a:r>
              <a:rPr lang="ko-KR" altLang="en-US"/>
              <a:t>서버에 원격접속할 수 있게 해주는 클라이언트 프로그램</a:t>
            </a:r>
            <a:endParaRPr lang="en-US" altLang="ko-KR"/>
          </a:p>
          <a:p>
            <a:r>
              <a:rPr lang="en-US" altLang="ko-KR"/>
              <a:t>https://www.mysql.com/products/workbench/</a:t>
            </a:r>
          </a:p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045478-C456-47AE-AF71-03D8BF9DB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48D4FB-BCFA-4EDC-B8C8-1AE8F349E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71" y="1899811"/>
            <a:ext cx="5003861" cy="439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988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76454-28A9-48E0-9ACB-AF0AEA18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접속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E08896-CD55-4893-AA33-DF2A68DA0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호스트명</a:t>
            </a:r>
            <a:r>
              <a:rPr lang="en-US" altLang="ko-KR"/>
              <a:t> (</a:t>
            </a:r>
            <a:r>
              <a:rPr lang="ko-KR" altLang="en-US"/>
              <a:t>데이터베이스 서버 접속 주소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database-1.crgynijfr6gz.ap-northeast-2.rds.amazonaws.com</a:t>
            </a:r>
          </a:p>
          <a:p>
            <a:pPr lvl="1"/>
            <a:endParaRPr lang="en-US" altLang="ko-KR"/>
          </a:p>
          <a:p>
            <a:r>
              <a:rPr lang="ko-KR" altLang="en-US"/>
              <a:t>다음 정보를 이용해 로그인</a:t>
            </a:r>
            <a:endParaRPr lang="en-US" altLang="ko-KR"/>
          </a:p>
          <a:p>
            <a:pPr lvl="1"/>
            <a:r>
              <a:rPr lang="ko-KR" altLang="en-US"/>
              <a:t>사용자</a:t>
            </a:r>
            <a:r>
              <a:rPr lang="en-US" altLang="ko-KR"/>
              <a:t>: admin</a:t>
            </a:r>
          </a:p>
          <a:p>
            <a:pPr lvl="1"/>
            <a:r>
              <a:rPr lang="ko-KR" altLang="en-US"/>
              <a:t>비번</a:t>
            </a:r>
            <a:r>
              <a:rPr lang="en-US" altLang="ko-KR"/>
              <a:t>: 1234</a:t>
            </a:r>
          </a:p>
          <a:p>
            <a:pPr lvl="1"/>
            <a:r>
              <a:rPr lang="ko-KR" altLang="en-US"/>
              <a:t>포트</a:t>
            </a:r>
            <a:r>
              <a:rPr lang="en-US" altLang="ko-KR"/>
              <a:t>: 3306</a:t>
            </a:r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67DB88-8385-4DBC-8AC6-050E52E6E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3D8695-1CEE-4C32-84D8-BDD69FB965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00" t="34446"/>
          <a:stretch/>
        </p:blipFill>
        <p:spPr>
          <a:xfrm>
            <a:off x="3016898" y="2384430"/>
            <a:ext cx="5583603" cy="375620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EBFA24F-AFF9-4D2E-BB4A-EDA189A3F7B3}"/>
              </a:ext>
            </a:extLst>
          </p:cNvPr>
          <p:cNvSpPr/>
          <p:nvPr/>
        </p:nvSpPr>
        <p:spPr>
          <a:xfrm>
            <a:off x="5069632" y="3487512"/>
            <a:ext cx="976604" cy="197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CE9B6C-CCFB-47D3-A2BD-A82CA1766B75}"/>
              </a:ext>
            </a:extLst>
          </p:cNvPr>
          <p:cNvSpPr/>
          <p:nvPr/>
        </p:nvSpPr>
        <p:spPr>
          <a:xfrm>
            <a:off x="6239068" y="3487512"/>
            <a:ext cx="516295" cy="197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3ACF02-B713-4960-A133-1BFD333671E5}"/>
              </a:ext>
            </a:extLst>
          </p:cNvPr>
          <p:cNvSpPr/>
          <p:nvPr/>
        </p:nvSpPr>
        <p:spPr>
          <a:xfrm>
            <a:off x="5066522" y="3726998"/>
            <a:ext cx="1688841" cy="197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3D3651-A90A-4F47-B765-4BA1DEABAEF5}"/>
              </a:ext>
            </a:extLst>
          </p:cNvPr>
          <p:cNvSpPr/>
          <p:nvPr/>
        </p:nvSpPr>
        <p:spPr>
          <a:xfrm>
            <a:off x="5057192" y="3960264"/>
            <a:ext cx="814873" cy="197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E029F0-EFB9-47CC-AD86-D2654B051C7A}"/>
              </a:ext>
            </a:extLst>
          </p:cNvPr>
          <p:cNvSpPr/>
          <p:nvPr/>
        </p:nvSpPr>
        <p:spPr>
          <a:xfrm>
            <a:off x="4879911" y="2644647"/>
            <a:ext cx="814873" cy="197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563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E068C-921C-4012-AC25-D0456F99E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데이터베이스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236C5A-BB07-4F78-A0CC-AB8DEF669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8673A2-1274-42AA-A9EB-2D9569810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892F60-5C3C-4F46-BCEF-8D6A35A70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6"/>
            <a:ext cx="6665495" cy="530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468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FE8250-30E5-4D61-9088-5C1B1665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각각의 테이블에 들어있는 데이터를 확인해보자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49D35-9B4E-4C94-BD57-211D6268B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무엇에 대한 데이터베이스인가</a:t>
            </a:r>
            <a:r>
              <a:rPr lang="en-US" altLang="ko-KR"/>
              <a:t>?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각 테이블은 어떤 정보를 담고 있는가</a:t>
            </a:r>
            <a:r>
              <a:rPr lang="en-US" altLang="ko-KR"/>
              <a:t>?</a:t>
            </a:r>
          </a:p>
          <a:p>
            <a:pPr lvl="1"/>
            <a:r>
              <a:rPr lang="en-US" altLang="ko-KR"/>
              <a:t>airlines</a:t>
            </a:r>
          </a:p>
          <a:p>
            <a:pPr lvl="1"/>
            <a:r>
              <a:rPr lang="en-US" altLang="ko-KR"/>
              <a:t>airports</a:t>
            </a:r>
          </a:p>
          <a:p>
            <a:pPr lvl="1"/>
            <a:r>
              <a:rPr lang="en-US" altLang="ko-KR"/>
              <a:t>routes</a:t>
            </a:r>
          </a:p>
          <a:p>
            <a:pPr lvl="1"/>
            <a:r>
              <a:rPr lang="en-US" altLang="ko-KR"/>
              <a:t>daily_flights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86BCCE-CDDA-4B0D-BBA9-C88A413D4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30591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42D30-088E-4AF3-872E-15AD574CE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8E066B-8B07-4580-89BC-2431324EA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전체 데이터 조회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260CBB-340F-41F7-8287-ACFE4BBF4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BFCF3E-D081-421F-8A48-57B4E7173560}"/>
              </a:ext>
            </a:extLst>
          </p:cNvPr>
          <p:cNvSpPr txBox="1"/>
          <p:nvPr/>
        </p:nvSpPr>
        <p:spPr>
          <a:xfrm>
            <a:off x="619627" y="1321880"/>
            <a:ext cx="46562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SELECT * FROM airlines</a:t>
            </a:r>
          </a:p>
          <a:p>
            <a:r>
              <a:rPr lang="ko-KR" altLang="en-US"/>
              <a:t>SELECT * FROM airports</a:t>
            </a:r>
          </a:p>
          <a:p>
            <a:r>
              <a:rPr lang="ko-KR" altLang="en-US"/>
              <a:t>SELECT * FROM daily_flights</a:t>
            </a:r>
          </a:p>
          <a:p>
            <a:r>
              <a:rPr lang="ko-KR" altLang="en-US"/>
              <a:t>SELECT * FROM routes</a:t>
            </a:r>
          </a:p>
        </p:txBody>
      </p:sp>
    </p:spTree>
    <p:extLst>
      <p:ext uri="{BB962C8B-B14F-4D97-AF65-F5344CB8AC3E}">
        <p14:creationId xmlns:p14="http://schemas.microsoft.com/office/powerpoint/2010/main" val="26243106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2F18F-FC61-492F-9A66-25C9D4C3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809E6F-EF92-4ACC-8D5A-4649782F3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특정한 칼럼만 골라서 출력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BAE5E8-7016-4100-B2F9-44B1A04A8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02E099-6608-4B42-BA98-41484863CFAA}"/>
              </a:ext>
            </a:extLst>
          </p:cNvPr>
          <p:cNvSpPr txBox="1"/>
          <p:nvPr/>
        </p:nvSpPr>
        <p:spPr>
          <a:xfrm>
            <a:off x="553452" y="1400085"/>
            <a:ext cx="79107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/>
          </a:p>
          <a:p>
            <a:r>
              <a:rPr lang="ko-KR" altLang="en-US"/>
              <a:t>SELECT name, iata, icao, country from airlines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SELECT name, iata </a:t>
            </a:r>
            <a:r>
              <a:rPr lang="ko-KR" altLang="en-US">
                <a:solidFill>
                  <a:srgbClr val="FF0000"/>
                </a:solidFill>
              </a:rPr>
              <a:t>as</a:t>
            </a:r>
            <a:r>
              <a:rPr lang="ko-KR" altLang="en-US"/>
              <a:t> code_1, icao </a:t>
            </a:r>
            <a:r>
              <a:rPr lang="ko-KR" altLang="en-US">
                <a:solidFill>
                  <a:srgbClr val="FF0000"/>
                </a:solidFill>
              </a:rPr>
              <a:t>as </a:t>
            </a:r>
            <a:r>
              <a:rPr lang="ko-KR" altLang="en-US"/>
              <a:t>code_2, country from airlines</a:t>
            </a:r>
          </a:p>
        </p:txBody>
      </p:sp>
    </p:spTree>
    <p:extLst>
      <p:ext uri="{BB962C8B-B14F-4D97-AF65-F5344CB8AC3E}">
        <p14:creationId xmlns:p14="http://schemas.microsoft.com/office/powerpoint/2010/main" val="37792078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2F18F-FC61-492F-9A66-25C9D4C3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809E6F-EF92-4ACC-8D5A-4649782F3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특정한 칼럼만 골라서 출력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BAE5E8-7016-4100-B2F9-44B1A04A8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02E099-6608-4B42-BA98-41484863CFAA}"/>
              </a:ext>
            </a:extLst>
          </p:cNvPr>
          <p:cNvSpPr txBox="1"/>
          <p:nvPr/>
        </p:nvSpPr>
        <p:spPr>
          <a:xfrm>
            <a:off x="553452" y="1400085"/>
            <a:ext cx="79107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/>
          </a:p>
          <a:p>
            <a:r>
              <a:rPr lang="ko-KR" altLang="en-US"/>
              <a:t>SELECT name, iata, icao, country from airlines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SELECT name, iata as code_1, icao as code_2, country from airlines</a:t>
            </a:r>
          </a:p>
        </p:txBody>
      </p:sp>
    </p:spTree>
    <p:extLst>
      <p:ext uri="{BB962C8B-B14F-4D97-AF65-F5344CB8AC3E}">
        <p14:creationId xmlns:p14="http://schemas.microsoft.com/office/powerpoint/2010/main" val="30948189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67F8EA-12E9-407C-A835-A59BBEEF7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실습 </a:t>
            </a:r>
            <a:r>
              <a:rPr lang="en-US" altLang="ko-KR"/>
              <a:t>- distinct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E8D02B-9BD5-4FB3-B548-1C66206AB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고유한 값만 정제하여 출력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D82EB5-50A4-4BCE-A569-95F2EEB3E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BB91F1-CD5E-404F-A86D-11DE6F800DA8}"/>
              </a:ext>
            </a:extLst>
          </p:cNvPr>
          <p:cNvSpPr txBox="1"/>
          <p:nvPr/>
        </p:nvSpPr>
        <p:spPr>
          <a:xfrm>
            <a:off x="691815" y="1520537"/>
            <a:ext cx="46562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SELECT country from airlines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SELECT ALL country from airlines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SELECT </a:t>
            </a:r>
            <a:r>
              <a:rPr lang="ko-KR" altLang="en-US">
                <a:solidFill>
                  <a:srgbClr val="FF0000"/>
                </a:solidFill>
              </a:rPr>
              <a:t>DISTINCT</a:t>
            </a:r>
            <a:r>
              <a:rPr lang="ko-KR" altLang="en-US"/>
              <a:t> country from airlines</a:t>
            </a:r>
          </a:p>
        </p:txBody>
      </p:sp>
    </p:spTree>
    <p:extLst>
      <p:ext uri="{BB962C8B-B14F-4D97-AF65-F5344CB8AC3E}">
        <p14:creationId xmlns:p14="http://schemas.microsoft.com/office/powerpoint/2010/main" val="27883485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F54B2A-E3DB-4AD7-8279-056ED1C23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E0D738-E7BC-45A8-BC0C-139D54BBC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조회된 값에 연산이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3DECDB-86B0-4420-8986-73A292410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38BED-8F7D-42B6-8C4F-EC0BDF0F3046}"/>
              </a:ext>
            </a:extLst>
          </p:cNvPr>
          <p:cNvSpPr txBox="1"/>
          <p:nvPr/>
        </p:nvSpPr>
        <p:spPr>
          <a:xfrm>
            <a:off x="583531" y="1718513"/>
            <a:ext cx="797693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SELECT * from airports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SELECT name, city, country, altitude  from airports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SELECT name, city, country, altitude+50  from airports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SELECT name, city, country, altitude+50 as new_altitude from airports</a:t>
            </a:r>
          </a:p>
        </p:txBody>
      </p:sp>
    </p:spTree>
    <p:extLst>
      <p:ext uri="{BB962C8B-B14F-4D97-AF65-F5344CB8AC3E}">
        <p14:creationId xmlns:p14="http://schemas.microsoft.com/office/powerpoint/2010/main" val="3277685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85EC29-4198-41F8-A9CA-B92910B92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데이터베이스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5D6AFA-13E5-45BE-9D38-9E6D7A04D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관계형 데이터베이스 기준으로 다음의 시스템들이 사용됨</a:t>
            </a:r>
            <a:endParaRPr lang="en-US" altLang="ko-KR"/>
          </a:p>
          <a:p>
            <a:endParaRPr lang="en-US" altLang="ko-KR"/>
          </a:p>
          <a:p>
            <a:r>
              <a:rPr lang="en-US" altLang="ko-KR">
                <a:latin typeface="+mj-lt"/>
              </a:rPr>
              <a:t>Three major Database Management Systems in wide use</a:t>
            </a:r>
          </a:p>
          <a:p>
            <a:pPr lvl="1"/>
            <a:r>
              <a:rPr lang="en-US" altLang="ko-KR">
                <a:solidFill>
                  <a:srgbClr val="FF0000"/>
                </a:solidFill>
                <a:latin typeface="+mj-lt"/>
              </a:rPr>
              <a:t>Oracle</a:t>
            </a:r>
            <a:r>
              <a:rPr lang="en-US" altLang="ko-KR">
                <a:latin typeface="+mj-lt"/>
              </a:rPr>
              <a:t> - Large, commercial, enterprise-scale, very very tweakable</a:t>
            </a:r>
          </a:p>
          <a:p>
            <a:pPr lvl="1"/>
            <a:r>
              <a:rPr lang="en-US" altLang="ko-KR">
                <a:solidFill>
                  <a:srgbClr val="FF0000"/>
                </a:solidFill>
                <a:latin typeface="+mj-lt"/>
              </a:rPr>
              <a:t>MySql</a:t>
            </a:r>
            <a:r>
              <a:rPr lang="en-US" altLang="ko-KR">
                <a:latin typeface="+mj-lt"/>
              </a:rPr>
              <a:t> - Simpler but very fast and scalable - commercial open source</a:t>
            </a:r>
          </a:p>
          <a:p>
            <a:pPr lvl="1"/>
            <a:r>
              <a:rPr lang="en-US" altLang="ko-KR">
                <a:solidFill>
                  <a:srgbClr val="FF0000"/>
                </a:solidFill>
                <a:latin typeface="+mj-lt"/>
              </a:rPr>
              <a:t>SqlServer</a:t>
            </a:r>
            <a:r>
              <a:rPr lang="en-US" altLang="ko-KR">
                <a:latin typeface="+mj-lt"/>
              </a:rPr>
              <a:t> - Very nice - from Microsoft (also Access)</a:t>
            </a:r>
          </a:p>
          <a:p>
            <a:endParaRPr lang="en-US" altLang="ko-KR">
              <a:latin typeface="+mj-lt"/>
            </a:endParaRPr>
          </a:p>
          <a:p>
            <a:r>
              <a:rPr lang="en-US" altLang="ko-KR">
                <a:latin typeface="+mj-lt"/>
              </a:rPr>
              <a:t>Many other smaller projects, free and open source</a:t>
            </a:r>
          </a:p>
          <a:p>
            <a:pPr lvl="1"/>
            <a:r>
              <a:rPr lang="en-US" altLang="ko-KR">
                <a:latin typeface="+mj-lt"/>
              </a:rPr>
              <a:t>HSQL, </a:t>
            </a:r>
            <a:r>
              <a:rPr lang="en-US" altLang="ko-KR">
                <a:solidFill>
                  <a:srgbClr val="FF0000"/>
                </a:solidFill>
                <a:latin typeface="+mj-lt"/>
              </a:rPr>
              <a:t>SQLite</a:t>
            </a:r>
            <a:r>
              <a:rPr lang="en-US" altLang="ko-KR">
                <a:latin typeface="+mj-lt"/>
              </a:rPr>
              <a:t>, Postgres, ... 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F51018-25F3-4624-BA56-B5F13FCDE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36218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089CE-46D2-4763-BDCD-75CB98519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실습 </a:t>
            </a:r>
            <a:r>
              <a:rPr lang="en-US" altLang="ko-KR"/>
              <a:t>- Where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5B1CEC-C0D5-4680-93E6-3DCAF8648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조건에 따라 조회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DD446E-D316-4F2A-9357-2D1366F281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E8B904-B403-4DCF-A9CF-F2B08233B1D9}"/>
              </a:ext>
            </a:extLst>
          </p:cNvPr>
          <p:cNvSpPr txBox="1"/>
          <p:nvPr/>
        </p:nvSpPr>
        <p:spPr>
          <a:xfrm>
            <a:off x="643689" y="1598197"/>
            <a:ext cx="620227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SELECT name, city, country, altitude </a:t>
            </a:r>
          </a:p>
          <a:p>
            <a:r>
              <a:rPr lang="ko-KR" altLang="en-US"/>
              <a:t>from airports</a:t>
            </a:r>
          </a:p>
          <a:p>
            <a:r>
              <a:rPr lang="ko-KR" altLang="en-US">
                <a:solidFill>
                  <a:srgbClr val="FFC000"/>
                </a:solidFill>
              </a:rPr>
              <a:t>where altitude&gt;1000 </a:t>
            </a:r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  <a:p>
            <a:r>
              <a:rPr lang="ko-KR" altLang="en-US"/>
              <a:t>SELECT name, city, country, altitude </a:t>
            </a:r>
          </a:p>
          <a:p>
            <a:r>
              <a:rPr lang="ko-KR" altLang="en-US"/>
              <a:t>from airports</a:t>
            </a:r>
          </a:p>
          <a:p>
            <a:r>
              <a:rPr lang="ko-KR" altLang="en-US">
                <a:solidFill>
                  <a:srgbClr val="FFC000"/>
                </a:solidFill>
              </a:rPr>
              <a:t>where altitude&gt;1000 and altitude&lt;1500</a:t>
            </a:r>
          </a:p>
        </p:txBody>
      </p:sp>
    </p:spTree>
    <p:extLst>
      <p:ext uri="{BB962C8B-B14F-4D97-AF65-F5344CB8AC3E}">
        <p14:creationId xmlns:p14="http://schemas.microsoft.com/office/powerpoint/2010/main" val="7333045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0E67B-1546-4264-AEB9-9D1F7EDE3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실습 </a:t>
            </a:r>
            <a:r>
              <a:rPr lang="en-US" altLang="ko-KR"/>
              <a:t>- like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1423F8-1D5F-4F91-8518-BD4184DE2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특정 문자열을 포함한 모든 데이터를 선택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B51438-5B97-444D-B462-9720F62E2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8D803-A008-4808-B176-720694BE86CA}"/>
              </a:ext>
            </a:extLst>
          </p:cNvPr>
          <p:cNvSpPr txBox="1"/>
          <p:nvPr/>
        </p:nvSpPr>
        <p:spPr>
          <a:xfrm>
            <a:off x="457200" y="1526008"/>
            <a:ext cx="46562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SELECT name, city, country, altitude </a:t>
            </a:r>
          </a:p>
          <a:p>
            <a:r>
              <a:rPr lang="ko-KR" altLang="en-US"/>
              <a:t>from airports</a:t>
            </a:r>
          </a:p>
          <a:p>
            <a:r>
              <a:rPr lang="ko-KR" altLang="en-US"/>
              <a:t>where name </a:t>
            </a:r>
            <a:r>
              <a:rPr lang="ko-KR" altLang="en-US">
                <a:solidFill>
                  <a:srgbClr val="FFC000"/>
                </a:solidFill>
              </a:rPr>
              <a:t>like '%South%’</a:t>
            </a:r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  <a:p>
            <a:r>
              <a:rPr lang="ko-KR" altLang="en-US"/>
              <a:t>SELECT name, city, country, altitude </a:t>
            </a:r>
          </a:p>
          <a:p>
            <a:r>
              <a:rPr lang="ko-KR" altLang="en-US"/>
              <a:t>from airports</a:t>
            </a:r>
          </a:p>
          <a:p>
            <a:r>
              <a:rPr lang="ko-KR" altLang="en-US"/>
              <a:t>where name </a:t>
            </a:r>
            <a:r>
              <a:rPr lang="ko-KR" altLang="en-US">
                <a:solidFill>
                  <a:srgbClr val="FFC000"/>
                </a:solidFill>
              </a:rPr>
              <a:t>like '%South'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25E04-84F8-4FE5-A28F-50EDFC3D11F0}"/>
              </a:ext>
            </a:extLst>
          </p:cNvPr>
          <p:cNvSpPr txBox="1"/>
          <p:nvPr/>
        </p:nvSpPr>
        <p:spPr>
          <a:xfrm>
            <a:off x="457200" y="4742075"/>
            <a:ext cx="46562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SELECT name, city, country, altitude </a:t>
            </a:r>
          </a:p>
          <a:p>
            <a:r>
              <a:rPr lang="ko-KR" altLang="en-US"/>
              <a:t>from airports</a:t>
            </a:r>
          </a:p>
          <a:p>
            <a:r>
              <a:rPr lang="ko-KR" altLang="en-US"/>
              <a:t>where name </a:t>
            </a:r>
            <a:r>
              <a:rPr lang="ko-KR" altLang="en-US">
                <a:solidFill>
                  <a:srgbClr val="FFC000"/>
                </a:solidFill>
              </a:rPr>
              <a:t>like 'South%'</a:t>
            </a:r>
          </a:p>
        </p:txBody>
      </p:sp>
    </p:spTree>
    <p:extLst>
      <p:ext uri="{BB962C8B-B14F-4D97-AF65-F5344CB8AC3E}">
        <p14:creationId xmlns:p14="http://schemas.microsoft.com/office/powerpoint/2010/main" val="20321503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D36F6-DC92-48EE-AB85-EB08A6425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실습 </a:t>
            </a:r>
            <a:r>
              <a:rPr lang="en-US" altLang="ko-KR"/>
              <a:t>- Null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4C6E3D-963D-4F00-9DCF-447E89824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NULL – </a:t>
            </a:r>
            <a:r>
              <a:rPr lang="ko-KR" altLang="en-US"/>
              <a:t>없는 값</a:t>
            </a:r>
            <a:endParaRPr lang="en-US" altLang="ko-KR"/>
          </a:p>
          <a:p>
            <a:pPr lvl="1"/>
            <a:r>
              <a:rPr lang="ko-KR" altLang="en-US"/>
              <a:t>필드에 값이 없는 경우 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06CA48-5E64-4F31-9910-B09CBE6C8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A4997-96B2-4C87-955B-5044BCA4CAE6}"/>
              </a:ext>
            </a:extLst>
          </p:cNvPr>
          <p:cNvSpPr txBox="1"/>
          <p:nvPr/>
        </p:nvSpPr>
        <p:spPr>
          <a:xfrm>
            <a:off x="595563" y="2274838"/>
            <a:ext cx="46562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SELECT id, name, city, code</a:t>
            </a:r>
          </a:p>
          <a:p>
            <a:r>
              <a:rPr lang="ko-KR" altLang="en-US"/>
              <a:t>from airports</a:t>
            </a:r>
          </a:p>
          <a:p>
            <a:r>
              <a:rPr lang="ko-KR" altLang="en-US"/>
              <a:t>where code </a:t>
            </a:r>
            <a:r>
              <a:rPr lang="ko-KR" altLang="en-US">
                <a:solidFill>
                  <a:srgbClr val="FFC000"/>
                </a:solidFill>
              </a:rPr>
              <a:t>is NULL</a:t>
            </a:r>
          </a:p>
          <a:p>
            <a:endParaRPr lang="en-US" altLang="ko-KR"/>
          </a:p>
          <a:p>
            <a:endParaRPr lang="ko-KR" altLang="en-US"/>
          </a:p>
          <a:p>
            <a:r>
              <a:rPr lang="ko-KR" altLang="en-US"/>
              <a:t>SELECT id, name, city, code</a:t>
            </a:r>
          </a:p>
          <a:p>
            <a:r>
              <a:rPr lang="ko-KR" altLang="en-US"/>
              <a:t>from airports</a:t>
            </a:r>
          </a:p>
          <a:p>
            <a:r>
              <a:rPr lang="ko-KR" altLang="en-US"/>
              <a:t>where code </a:t>
            </a:r>
            <a:r>
              <a:rPr lang="ko-KR" altLang="en-US">
                <a:solidFill>
                  <a:srgbClr val="FFC000"/>
                </a:solidFill>
              </a:rPr>
              <a:t>is NOT NULL</a:t>
            </a:r>
          </a:p>
        </p:txBody>
      </p:sp>
    </p:spTree>
    <p:extLst>
      <p:ext uri="{BB962C8B-B14F-4D97-AF65-F5344CB8AC3E}">
        <p14:creationId xmlns:p14="http://schemas.microsoft.com/office/powerpoint/2010/main" val="4474966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81CDC-3D67-4210-92ED-A62B30E1A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실습 </a:t>
            </a:r>
            <a:r>
              <a:rPr lang="en-US" altLang="ko-KR"/>
              <a:t>– ASC, DESC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9FD0EB-7288-48A7-9EE5-CD20D9E87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ASC</a:t>
            </a:r>
          </a:p>
          <a:p>
            <a:pPr lvl="1"/>
            <a:r>
              <a:rPr lang="ko-KR" altLang="en-US"/>
              <a:t>오름차순 정렬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DESC</a:t>
            </a:r>
          </a:p>
          <a:p>
            <a:pPr lvl="1"/>
            <a:r>
              <a:rPr lang="ko-KR" altLang="en-US"/>
              <a:t>내림차순 정렬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ACA514-DD6C-4E5D-BDF0-4F6A607E1C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AA531-BFAD-47E3-AD92-E78C375172C1}"/>
              </a:ext>
            </a:extLst>
          </p:cNvPr>
          <p:cNvSpPr txBox="1"/>
          <p:nvPr/>
        </p:nvSpPr>
        <p:spPr>
          <a:xfrm>
            <a:off x="3068053" y="913697"/>
            <a:ext cx="465622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SELECT id, name, city, code</a:t>
            </a:r>
          </a:p>
          <a:p>
            <a:r>
              <a:rPr lang="ko-KR" altLang="en-US"/>
              <a:t>from airports</a:t>
            </a:r>
          </a:p>
          <a:p>
            <a:r>
              <a:rPr lang="ko-KR" altLang="en-US"/>
              <a:t>order by city </a:t>
            </a:r>
            <a:r>
              <a:rPr lang="ko-KR" altLang="en-US">
                <a:solidFill>
                  <a:srgbClr val="FFC000"/>
                </a:solidFill>
              </a:rPr>
              <a:t>ASC</a:t>
            </a:r>
          </a:p>
          <a:p>
            <a:endParaRPr lang="ko-KR" altLang="en-US"/>
          </a:p>
          <a:p>
            <a:r>
              <a:rPr lang="ko-KR" altLang="en-US"/>
              <a:t>SELECT id, name, city, code</a:t>
            </a:r>
          </a:p>
          <a:p>
            <a:r>
              <a:rPr lang="ko-KR" altLang="en-US"/>
              <a:t>from airports</a:t>
            </a:r>
          </a:p>
          <a:p>
            <a:r>
              <a:rPr lang="ko-KR" altLang="en-US"/>
              <a:t>order by city </a:t>
            </a:r>
            <a:r>
              <a:rPr lang="ko-KR" altLang="en-US">
                <a:solidFill>
                  <a:srgbClr val="FFC000"/>
                </a:solidFill>
              </a:rPr>
              <a:t>DESC</a:t>
            </a:r>
          </a:p>
          <a:p>
            <a:endParaRPr lang="ko-KR" altLang="en-US"/>
          </a:p>
          <a:p>
            <a:r>
              <a:rPr lang="ko-KR" altLang="en-US"/>
              <a:t>SELECT id, name, city, code</a:t>
            </a:r>
          </a:p>
          <a:p>
            <a:r>
              <a:rPr lang="ko-KR" altLang="en-US"/>
              <a:t>from airports</a:t>
            </a:r>
          </a:p>
          <a:p>
            <a:r>
              <a:rPr lang="ko-KR" altLang="en-US"/>
              <a:t>order by city </a:t>
            </a:r>
            <a:r>
              <a:rPr lang="ko-KR" altLang="en-US">
                <a:solidFill>
                  <a:srgbClr val="FFC000"/>
                </a:solidFill>
              </a:rPr>
              <a:t>DESC</a:t>
            </a:r>
          </a:p>
          <a:p>
            <a:endParaRPr lang="ko-KR" altLang="en-US"/>
          </a:p>
          <a:p>
            <a:r>
              <a:rPr lang="ko-KR" altLang="en-US"/>
              <a:t>SELECT id, name, city, code</a:t>
            </a:r>
          </a:p>
          <a:p>
            <a:r>
              <a:rPr lang="ko-KR" altLang="en-US"/>
              <a:t>from airports</a:t>
            </a:r>
          </a:p>
          <a:p>
            <a:r>
              <a:rPr lang="ko-KR" altLang="en-US"/>
              <a:t>order by city </a:t>
            </a:r>
            <a:r>
              <a:rPr lang="ko-KR" altLang="en-US">
                <a:solidFill>
                  <a:srgbClr val="FFC000"/>
                </a:solidFill>
              </a:rPr>
              <a:t>ASC</a:t>
            </a:r>
            <a:r>
              <a:rPr lang="ko-KR" altLang="en-US"/>
              <a:t>, name </a:t>
            </a:r>
            <a:r>
              <a:rPr lang="ko-KR" altLang="en-US">
                <a:solidFill>
                  <a:srgbClr val="FFC000"/>
                </a:solidFill>
              </a:rPr>
              <a:t>DESC</a:t>
            </a:r>
          </a:p>
        </p:txBody>
      </p:sp>
    </p:spTree>
    <p:extLst>
      <p:ext uri="{BB962C8B-B14F-4D97-AF65-F5344CB8AC3E}">
        <p14:creationId xmlns:p14="http://schemas.microsoft.com/office/powerpoint/2010/main" val="21839936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A6FE4-6B07-40D7-872B-CF26FD31C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실습 </a:t>
            </a:r>
            <a:r>
              <a:rPr lang="en-US" altLang="ko-KR"/>
              <a:t>- </a:t>
            </a:r>
            <a:r>
              <a:rPr lang="ko-KR" altLang="en-US"/>
              <a:t>집계연산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4AB135-D086-4965-B57B-07FA588C9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FF0000"/>
                </a:solidFill>
              </a:rPr>
              <a:t>AVG</a:t>
            </a:r>
            <a:r>
              <a:rPr lang="en-US" altLang="ko-KR"/>
              <a:t>:</a:t>
            </a:r>
            <a:r>
              <a:rPr lang="ko-KR" altLang="en-US"/>
              <a:t> 평균값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>
                <a:solidFill>
                  <a:srgbClr val="FF0000"/>
                </a:solidFill>
              </a:rPr>
              <a:t>count</a:t>
            </a:r>
            <a:r>
              <a:rPr lang="en-US" altLang="ko-KR"/>
              <a:t>(*): </a:t>
            </a:r>
            <a:r>
              <a:rPr lang="ko-KR" altLang="en-US"/>
              <a:t>레코드의 수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>
                <a:solidFill>
                  <a:srgbClr val="FF0000"/>
                </a:solidFill>
              </a:rPr>
              <a:t>MAX</a:t>
            </a:r>
            <a:r>
              <a:rPr lang="en-US" altLang="ko-KR"/>
              <a:t>(</a:t>
            </a:r>
            <a:r>
              <a:rPr lang="ko-KR" altLang="en-US"/>
              <a:t>필드</a:t>
            </a:r>
            <a:r>
              <a:rPr lang="en-US" altLang="ko-KR"/>
              <a:t>): </a:t>
            </a:r>
            <a:r>
              <a:rPr lang="ko-KR" altLang="en-US"/>
              <a:t>해당 필드의 최대값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E664D8-2B22-41D7-A3E9-B78D03E7B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BE700-9EC2-42A0-A4DA-0A92228C6583}"/>
              </a:ext>
            </a:extLst>
          </p:cNvPr>
          <p:cNvSpPr txBox="1"/>
          <p:nvPr/>
        </p:nvSpPr>
        <p:spPr>
          <a:xfrm>
            <a:off x="667753" y="1472411"/>
            <a:ext cx="611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SELECT </a:t>
            </a:r>
            <a:r>
              <a:rPr lang="ko-KR" altLang="en-US">
                <a:solidFill>
                  <a:srgbClr val="FFC000"/>
                </a:solidFill>
              </a:rPr>
              <a:t>AVG(altitude) </a:t>
            </a:r>
            <a:r>
              <a:rPr lang="ko-KR" altLang="en-US"/>
              <a:t>from airports</a:t>
            </a:r>
          </a:p>
          <a:p>
            <a:r>
              <a:rPr lang="ko-KR" altLang="en-US"/>
              <a:t>SELECT </a:t>
            </a:r>
            <a:r>
              <a:rPr lang="ko-KR" altLang="en-US">
                <a:solidFill>
                  <a:srgbClr val="FFC000"/>
                </a:solidFill>
              </a:rPr>
              <a:t>AVG(altitude) </a:t>
            </a:r>
            <a:r>
              <a:rPr lang="ko-KR" altLang="en-US"/>
              <a:t>as avg_altitude from airports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721CB-6664-472E-B80A-70525FE95326}"/>
              </a:ext>
            </a:extLst>
          </p:cNvPr>
          <p:cNvSpPr txBox="1"/>
          <p:nvPr/>
        </p:nvSpPr>
        <p:spPr>
          <a:xfrm>
            <a:off x="625641" y="2804982"/>
            <a:ext cx="63045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SELECT </a:t>
            </a:r>
            <a:r>
              <a:rPr lang="ko-KR" altLang="en-US">
                <a:solidFill>
                  <a:srgbClr val="FFC000"/>
                </a:solidFill>
              </a:rPr>
              <a:t>count(*) </a:t>
            </a:r>
            <a:r>
              <a:rPr lang="ko-KR" altLang="en-US"/>
              <a:t>as number from airports</a:t>
            </a:r>
          </a:p>
          <a:p>
            <a:r>
              <a:rPr lang="ko-KR" altLang="en-US"/>
              <a:t>where country='South Korea'</a:t>
            </a:r>
          </a:p>
          <a:p>
            <a:endParaRPr lang="ko-KR" altLang="en-US"/>
          </a:p>
          <a:p>
            <a:r>
              <a:rPr lang="ko-KR" altLang="en-US"/>
              <a:t>SELECT </a:t>
            </a:r>
            <a:r>
              <a:rPr lang="ko-KR" altLang="en-US">
                <a:solidFill>
                  <a:srgbClr val="FFC000"/>
                </a:solidFill>
              </a:rPr>
              <a:t>count(*) </a:t>
            </a:r>
            <a:r>
              <a:rPr lang="ko-KR" altLang="en-US"/>
              <a:t>as number from airports</a:t>
            </a:r>
          </a:p>
          <a:p>
            <a:r>
              <a:rPr lang="ko-KR" altLang="en-US"/>
              <a:t>where country='North Korea'</a:t>
            </a:r>
          </a:p>
          <a:p>
            <a:endParaRPr lang="ko-KR" altLang="en-US"/>
          </a:p>
          <a:p>
            <a:r>
              <a:rPr lang="ko-KR" altLang="en-US"/>
              <a:t>SELECT </a:t>
            </a:r>
            <a:r>
              <a:rPr lang="ko-KR" altLang="en-US">
                <a:solidFill>
                  <a:srgbClr val="FFC000"/>
                </a:solidFill>
              </a:rPr>
              <a:t>count(*) </a:t>
            </a:r>
            <a:r>
              <a:rPr lang="ko-KR" altLang="en-US"/>
              <a:t>as number from airports</a:t>
            </a:r>
          </a:p>
          <a:p>
            <a:r>
              <a:rPr lang="ko-KR" altLang="en-US"/>
              <a:t>where country like '%Korea%'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D512FE-5E0F-40BE-83E9-F6CB1AFB93A7}"/>
              </a:ext>
            </a:extLst>
          </p:cNvPr>
          <p:cNvSpPr txBox="1"/>
          <p:nvPr/>
        </p:nvSpPr>
        <p:spPr>
          <a:xfrm>
            <a:off x="637674" y="5743894"/>
            <a:ext cx="4656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SELECT </a:t>
            </a:r>
            <a:r>
              <a:rPr lang="ko-KR" altLang="en-US">
                <a:solidFill>
                  <a:srgbClr val="FFC000"/>
                </a:solidFill>
              </a:rPr>
              <a:t>MAX(altitude)</a:t>
            </a:r>
            <a:r>
              <a:rPr lang="ko-KR" altLang="en-US"/>
              <a:t> from airports</a:t>
            </a:r>
          </a:p>
        </p:txBody>
      </p:sp>
    </p:spTree>
    <p:extLst>
      <p:ext uri="{BB962C8B-B14F-4D97-AF65-F5344CB8AC3E}">
        <p14:creationId xmlns:p14="http://schemas.microsoft.com/office/powerpoint/2010/main" val="42530560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3DDB6-57C7-4B7F-933D-8036EA3BC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실습 </a:t>
            </a:r>
            <a:r>
              <a:rPr lang="en-US" altLang="ko-KR"/>
              <a:t>- </a:t>
            </a:r>
            <a:r>
              <a:rPr lang="ko-KR" altLang="en-US"/>
              <a:t>그룹연산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E7D1AA-CDC2-4D1D-A0C3-485BF968F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국가별로 공항이 몇 개가 있는가</a:t>
            </a:r>
            <a:r>
              <a:rPr lang="en-US" altLang="ko-KR"/>
              <a:t>?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국가별로 공항이 몇 개가 있는가</a:t>
            </a:r>
            <a:r>
              <a:rPr lang="en-US" altLang="ko-KR"/>
              <a:t>?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A8AC73-A4D2-4B61-968B-EB712A70A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2B4A92-EC29-4780-A2C1-4CD6AC34B662}"/>
              </a:ext>
            </a:extLst>
          </p:cNvPr>
          <p:cNvSpPr txBox="1"/>
          <p:nvPr/>
        </p:nvSpPr>
        <p:spPr>
          <a:xfrm>
            <a:off x="697832" y="1332935"/>
            <a:ext cx="46562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SELECT</a:t>
            </a:r>
            <a:r>
              <a:rPr lang="ko-KR" altLang="en-US">
                <a:solidFill>
                  <a:srgbClr val="FFC000"/>
                </a:solidFill>
              </a:rPr>
              <a:t> country</a:t>
            </a:r>
            <a:r>
              <a:rPr lang="ko-KR" altLang="en-US"/>
              <a:t>, </a:t>
            </a:r>
            <a:r>
              <a:rPr lang="ko-KR" altLang="en-US">
                <a:solidFill>
                  <a:srgbClr val="FF0000"/>
                </a:solidFill>
              </a:rPr>
              <a:t>count(*)</a:t>
            </a:r>
          </a:p>
          <a:p>
            <a:r>
              <a:rPr lang="ko-KR" altLang="en-US"/>
              <a:t>from airports</a:t>
            </a:r>
          </a:p>
          <a:p>
            <a:r>
              <a:rPr lang="ko-KR" altLang="en-US"/>
              <a:t>group by </a:t>
            </a:r>
            <a:r>
              <a:rPr lang="ko-KR" altLang="en-US">
                <a:solidFill>
                  <a:srgbClr val="FFC000"/>
                </a:solidFill>
              </a:rPr>
              <a:t>country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FEE3A8-25A3-41FB-ABF3-24401F72E91A}"/>
              </a:ext>
            </a:extLst>
          </p:cNvPr>
          <p:cNvSpPr txBox="1"/>
          <p:nvPr/>
        </p:nvSpPr>
        <p:spPr>
          <a:xfrm>
            <a:off x="697832" y="3190387"/>
            <a:ext cx="46562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SELECT </a:t>
            </a:r>
            <a:r>
              <a:rPr lang="ko-KR" altLang="en-US">
                <a:solidFill>
                  <a:srgbClr val="FFC000"/>
                </a:solidFill>
              </a:rPr>
              <a:t>country</a:t>
            </a:r>
            <a:r>
              <a:rPr lang="ko-KR" altLang="en-US"/>
              <a:t>, </a:t>
            </a:r>
            <a:r>
              <a:rPr lang="ko-KR" altLang="en-US">
                <a:solidFill>
                  <a:srgbClr val="FF0000"/>
                </a:solidFill>
              </a:rPr>
              <a:t>count(*) </a:t>
            </a:r>
            <a:r>
              <a:rPr lang="ko-KR" altLang="en-US"/>
              <a:t>as number</a:t>
            </a:r>
          </a:p>
          <a:p>
            <a:r>
              <a:rPr lang="ko-KR" altLang="en-US"/>
              <a:t>from airports</a:t>
            </a:r>
          </a:p>
          <a:p>
            <a:r>
              <a:rPr lang="ko-KR" altLang="en-US"/>
              <a:t>group by </a:t>
            </a:r>
            <a:r>
              <a:rPr lang="ko-KR" altLang="en-US">
                <a:solidFill>
                  <a:srgbClr val="FFC000"/>
                </a:solidFill>
              </a:rPr>
              <a:t>country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CBC9C9-0584-4A2F-A529-EF6CE30CFA08}"/>
              </a:ext>
            </a:extLst>
          </p:cNvPr>
          <p:cNvSpPr txBox="1"/>
          <p:nvPr/>
        </p:nvSpPr>
        <p:spPr>
          <a:xfrm>
            <a:off x="697832" y="4678691"/>
            <a:ext cx="77543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SELECT country, count(*) as number, </a:t>
            </a:r>
            <a:r>
              <a:rPr lang="en-US" altLang="ko-KR"/>
              <a:t>a</a:t>
            </a:r>
            <a:r>
              <a:rPr lang="ko-KR" altLang="en-US"/>
              <a:t>vg(altitude) as avg_altitude</a:t>
            </a:r>
          </a:p>
          <a:p>
            <a:r>
              <a:rPr lang="ko-KR" altLang="en-US"/>
              <a:t>from airports</a:t>
            </a:r>
          </a:p>
          <a:p>
            <a:r>
              <a:rPr lang="ko-KR" altLang="en-US"/>
              <a:t>group by country</a:t>
            </a:r>
          </a:p>
        </p:txBody>
      </p:sp>
    </p:spTree>
    <p:extLst>
      <p:ext uri="{BB962C8B-B14F-4D97-AF65-F5344CB8AC3E}">
        <p14:creationId xmlns:p14="http://schemas.microsoft.com/office/powerpoint/2010/main" val="42432233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42AB8-171E-4728-9B89-E8E80481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실습 </a:t>
            </a:r>
            <a:r>
              <a:rPr lang="en-US" altLang="ko-KR"/>
              <a:t>- Having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A2671-1C03-49D9-8FD4-F908CE83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having</a:t>
            </a:r>
          </a:p>
          <a:p>
            <a:pPr lvl="1"/>
            <a:r>
              <a:rPr lang="ko-KR" altLang="en-US"/>
              <a:t>그룹에 조건을 줄 경우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F9D80F-57E6-492D-8380-F1BB80E4C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92DD13-A94C-42CE-99C4-572385C4A383}"/>
              </a:ext>
            </a:extLst>
          </p:cNvPr>
          <p:cNvSpPr txBox="1"/>
          <p:nvPr/>
        </p:nvSpPr>
        <p:spPr>
          <a:xfrm>
            <a:off x="457200" y="2168607"/>
            <a:ext cx="724902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SELECT </a:t>
            </a:r>
            <a:r>
              <a:rPr lang="ko-KR" altLang="en-US">
                <a:solidFill>
                  <a:srgbClr val="FFC000"/>
                </a:solidFill>
              </a:rPr>
              <a:t>country</a:t>
            </a:r>
            <a:r>
              <a:rPr lang="ko-KR" altLang="en-US"/>
              <a:t>, count(*) as number, avg(altitude) as avg_altitude</a:t>
            </a:r>
          </a:p>
          <a:p>
            <a:r>
              <a:rPr lang="ko-KR" altLang="en-US"/>
              <a:t>from airports</a:t>
            </a:r>
          </a:p>
          <a:p>
            <a:r>
              <a:rPr lang="ko-KR" altLang="en-US"/>
              <a:t>group by </a:t>
            </a:r>
            <a:r>
              <a:rPr lang="ko-KR" altLang="en-US">
                <a:solidFill>
                  <a:srgbClr val="FFC000"/>
                </a:solidFill>
              </a:rPr>
              <a:t>country</a:t>
            </a:r>
            <a:r>
              <a:rPr lang="ko-KR" altLang="en-US"/>
              <a:t> </a:t>
            </a:r>
            <a:r>
              <a:rPr lang="ko-KR" altLang="en-US">
                <a:solidFill>
                  <a:srgbClr val="FF0000"/>
                </a:solidFill>
              </a:rPr>
              <a:t>having number&gt;10</a:t>
            </a:r>
          </a:p>
          <a:p>
            <a:endParaRPr lang="en-US" altLang="ko-KR"/>
          </a:p>
          <a:p>
            <a:endParaRPr lang="ko-KR" altLang="en-US"/>
          </a:p>
          <a:p>
            <a:r>
              <a:rPr lang="ko-KR" altLang="en-US"/>
              <a:t>SELECT country, count(*) as number, avg(altitude) as avg_altitude</a:t>
            </a:r>
          </a:p>
          <a:p>
            <a:r>
              <a:rPr lang="ko-KR" altLang="en-US"/>
              <a:t>from airports</a:t>
            </a:r>
          </a:p>
          <a:p>
            <a:r>
              <a:rPr lang="ko-KR" altLang="en-US"/>
              <a:t>group by country having count(*)&gt;10</a:t>
            </a:r>
          </a:p>
          <a:p>
            <a:endParaRPr lang="en-US" altLang="ko-KR"/>
          </a:p>
          <a:p>
            <a:endParaRPr lang="ko-KR" altLang="en-US"/>
          </a:p>
          <a:p>
            <a:r>
              <a:rPr lang="ko-KR" altLang="en-US"/>
              <a:t>SELECT country, count(*) as number, avg(altitude) as avg_altitude</a:t>
            </a:r>
          </a:p>
          <a:p>
            <a:r>
              <a:rPr lang="ko-KR" altLang="en-US"/>
              <a:t>from airports</a:t>
            </a:r>
          </a:p>
          <a:p>
            <a:r>
              <a:rPr lang="ko-KR" altLang="en-US"/>
              <a:t>group by country having count(*)&gt;10 and avg(altitude)&gt;1000</a:t>
            </a:r>
          </a:p>
        </p:txBody>
      </p:sp>
    </p:spTree>
    <p:extLst>
      <p:ext uri="{BB962C8B-B14F-4D97-AF65-F5344CB8AC3E}">
        <p14:creationId xmlns:p14="http://schemas.microsoft.com/office/powerpoint/2010/main" val="40410264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D7044-3512-4D4E-8DD5-6EEB5F222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실습 </a:t>
            </a:r>
            <a:r>
              <a:rPr lang="en-US" altLang="ko-KR"/>
              <a:t>– </a:t>
            </a:r>
            <a:r>
              <a:rPr lang="ko-KR" altLang="en-US"/>
              <a:t>두개 이상의 기준으로 그루핑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CC9A04-DAC9-4BD9-88AD-BA233CF1B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932E83-A90E-4254-A6BA-28F1C2154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4EBFA8-DFF1-463F-AFCC-FFE7DFA60A0D}"/>
              </a:ext>
            </a:extLst>
          </p:cNvPr>
          <p:cNvSpPr txBox="1"/>
          <p:nvPr/>
        </p:nvSpPr>
        <p:spPr>
          <a:xfrm>
            <a:off x="565484" y="1766367"/>
            <a:ext cx="732121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SELECT </a:t>
            </a:r>
            <a:r>
              <a:rPr lang="ko-KR" altLang="en-US">
                <a:solidFill>
                  <a:srgbClr val="FFC000"/>
                </a:solidFill>
              </a:rPr>
              <a:t>country, city </a:t>
            </a:r>
            <a:r>
              <a:rPr lang="ko-KR" altLang="en-US"/>
              <a:t>count(*) as number, avg(altitude) as avg_altitude</a:t>
            </a:r>
          </a:p>
          <a:p>
            <a:r>
              <a:rPr lang="ko-KR" altLang="en-US"/>
              <a:t>from airports</a:t>
            </a:r>
          </a:p>
          <a:p>
            <a:r>
              <a:rPr lang="ko-KR" altLang="en-US"/>
              <a:t>group by </a:t>
            </a:r>
            <a:r>
              <a:rPr lang="ko-KR" altLang="en-US">
                <a:solidFill>
                  <a:srgbClr val="FFC000"/>
                </a:solidFill>
              </a:rPr>
              <a:t>country, city </a:t>
            </a:r>
            <a:r>
              <a:rPr lang="ko-KR" altLang="en-US"/>
              <a:t>having avg(altitude)&gt;1000</a:t>
            </a:r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  <a:p>
            <a:r>
              <a:rPr lang="ko-KR" altLang="en-US"/>
              <a:t>SELECT </a:t>
            </a:r>
            <a:r>
              <a:rPr lang="ko-KR" altLang="en-US">
                <a:solidFill>
                  <a:srgbClr val="FFC000"/>
                </a:solidFill>
              </a:rPr>
              <a:t>country, city</a:t>
            </a:r>
            <a:r>
              <a:rPr lang="ko-KR" altLang="en-US"/>
              <a:t>, count(*) as number</a:t>
            </a:r>
          </a:p>
          <a:p>
            <a:r>
              <a:rPr lang="ko-KR" altLang="en-US"/>
              <a:t>from airports</a:t>
            </a:r>
          </a:p>
          <a:p>
            <a:r>
              <a:rPr lang="ko-KR" altLang="en-US"/>
              <a:t>GROUP by </a:t>
            </a:r>
            <a:r>
              <a:rPr lang="ko-KR" altLang="en-US">
                <a:solidFill>
                  <a:srgbClr val="FFC000"/>
                </a:solidFill>
              </a:rPr>
              <a:t>country, city </a:t>
            </a:r>
            <a:r>
              <a:rPr lang="ko-KR" altLang="en-US"/>
              <a:t>having count(*)&gt;2</a:t>
            </a:r>
          </a:p>
        </p:txBody>
      </p:sp>
    </p:spTree>
    <p:extLst>
      <p:ext uri="{BB962C8B-B14F-4D97-AF65-F5344CB8AC3E}">
        <p14:creationId xmlns:p14="http://schemas.microsoft.com/office/powerpoint/2010/main" val="19557471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933C5-CC0E-4CB3-9652-EA7D86A1D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실습 </a:t>
            </a:r>
            <a:r>
              <a:rPr lang="en-US" altLang="ko-KR"/>
              <a:t>- join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33A168-749C-42DB-A798-2F41B0BD5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4DA586-EED3-49E5-8304-86F3ACDB6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0AD4EB-5D49-4210-BA4F-E68CDC502D57}"/>
              </a:ext>
            </a:extLst>
          </p:cNvPr>
          <p:cNvSpPr txBox="1"/>
          <p:nvPr/>
        </p:nvSpPr>
        <p:spPr>
          <a:xfrm>
            <a:off x="643689" y="2007680"/>
            <a:ext cx="46562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SELECT * from routes</a:t>
            </a:r>
          </a:p>
          <a:p>
            <a:r>
              <a:rPr lang="ko-KR" altLang="en-US">
                <a:solidFill>
                  <a:srgbClr val="FFC000"/>
                </a:solidFill>
              </a:rPr>
              <a:t>join</a:t>
            </a:r>
            <a:r>
              <a:rPr lang="ko-KR" altLang="en-US"/>
              <a:t> airlines on airlines.id=routes.airline_id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SELECT * from routes, airlines</a:t>
            </a:r>
          </a:p>
          <a:p>
            <a:r>
              <a:rPr lang="ko-KR" altLang="en-US"/>
              <a:t>where airlines.id=routes.airline_id</a:t>
            </a:r>
          </a:p>
        </p:txBody>
      </p:sp>
    </p:spTree>
    <p:extLst>
      <p:ext uri="{BB962C8B-B14F-4D97-AF65-F5344CB8AC3E}">
        <p14:creationId xmlns:p14="http://schemas.microsoft.com/office/powerpoint/2010/main" val="37098320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E52A50-8F62-4441-827E-3DE90830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실습 </a:t>
            </a:r>
            <a:r>
              <a:rPr lang="en-US" altLang="ko-KR"/>
              <a:t>– join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42CFBD-AE4F-4693-AC91-956B1B1B1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A514BD-C926-40CF-977D-AED9CD418A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FFA20-D213-4538-A34C-E4830550E406}"/>
              </a:ext>
            </a:extLst>
          </p:cNvPr>
          <p:cNvSpPr txBox="1"/>
          <p:nvPr/>
        </p:nvSpPr>
        <p:spPr>
          <a:xfrm>
            <a:off x="619625" y="1478290"/>
            <a:ext cx="60879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SELECT * from routes</a:t>
            </a:r>
          </a:p>
          <a:p>
            <a:r>
              <a:rPr lang="ko-KR" altLang="en-US"/>
              <a:t>join airlines on airlines.id=routes.airline_id</a:t>
            </a:r>
          </a:p>
          <a:p>
            <a:r>
              <a:rPr lang="ko-KR" altLang="en-US"/>
              <a:t>join airports on airports.name=routes.source_id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265747-10CD-469A-A3AD-0985BA621014}"/>
              </a:ext>
            </a:extLst>
          </p:cNvPr>
          <p:cNvSpPr txBox="1"/>
          <p:nvPr/>
        </p:nvSpPr>
        <p:spPr>
          <a:xfrm>
            <a:off x="619625" y="3324865"/>
            <a:ext cx="89214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SELECT airlines.name, a1.name as source, a2.name as dest, stops from routes</a:t>
            </a:r>
          </a:p>
          <a:p>
            <a:r>
              <a:rPr lang="ko-KR" altLang="en-US"/>
              <a:t>join airlines on airlines.id=routes.airline_id</a:t>
            </a:r>
          </a:p>
          <a:p>
            <a:r>
              <a:rPr lang="ko-KR" altLang="en-US"/>
              <a:t>join airports as a1 on routes.source_id=a1.id</a:t>
            </a:r>
          </a:p>
          <a:p>
            <a:r>
              <a:rPr lang="ko-KR" altLang="en-US"/>
              <a:t>join airports as a2 on routes.dest_id=a2.id</a:t>
            </a:r>
          </a:p>
        </p:txBody>
      </p:sp>
    </p:spTree>
    <p:extLst>
      <p:ext uri="{BB962C8B-B14F-4D97-AF65-F5344CB8AC3E}">
        <p14:creationId xmlns:p14="http://schemas.microsoft.com/office/powerpoint/2010/main" val="3796430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관계형 데이터베이스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0840250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0A3A0-8FD3-4F54-B9D6-F1932744B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실습 </a:t>
            </a:r>
            <a:r>
              <a:rPr lang="en-US" altLang="ko-KR"/>
              <a:t>– </a:t>
            </a:r>
            <a:r>
              <a:rPr lang="ko-KR" altLang="en-US"/>
              <a:t>중복 쿼리문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0AD167-E6E4-4FEF-8968-F866733DA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E23B4D-44BE-4773-9D76-B99A4E377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5FB28-73F9-4A48-8581-36351689A090}"/>
              </a:ext>
            </a:extLst>
          </p:cNvPr>
          <p:cNvSpPr txBox="1"/>
          <p:nvPr/>
        </p:nvSpPr>
        <p:spPr>
          <a:xfrm>
            <a:off x="649705" y="1334047"/>
            <a:ext cx="46562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SELECT id</a:t>
            </a:r>
          </a:p>
          <a:p>
            <a:r>
              <a:rPr lang="ko-KR" altLang="en-US"/>
              <a:t>from airports</a:t>
            </a:r>
          </a:p>
          <a:p>
            <a:r>
              <a:rPr lang="ko-KR" altLang="en-US"/>
              <a:t>where country='North Korea'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6B397C-E801-4EDC-B755-76197CD36407}"/>
              </a:ext>
            </a:extLst>
          </p:cNvPr>
          <p:cNvSpPr txBox="1"/>
          <p:nvPr/>
        </p:nvSpPr>
        <p:spPr>
          <a:xfrm>
            <a:off x="691816" y="3018196"/>
            <a:ext cx="46562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SELECT id, name,city,country from airports</a:t>
            </a:r>
          </a:p>
          <a:p>
            <a:r>
              <a:rPr lang="ko-KR" altLang="en-US"/>
              <a:t>where id in</a:t>
            </a:r>
          </a:p>
          <a:p>
            <a:r>
              <a:rPr lang="ko-KR" altLang="en-US">
                <a:solidFill>
                  <a:srgbClr val="FFC000"/>
                </a:solidFill>
              </a:rPr>
              <a:t>(SELECT id</a:t>
            </a:r>
          </a:p>
          <a:p>
            <a:r>
              <a:rPr lang="ko-KR" altLang="en-US">
                <a:solidFill>
                  <a:srgbClr val="FFC000"/>
                </a:solidFill>
              </a:rPr>
              <a:t>from airports</a:t>
            </a:r>
          </a:p>
          <a:p>
            <a:r>
              <a:rPr lang="ko-KR" altLang="en-US">
                <a:solidFill>
                  <a:srgbClr val="FFC000"/>
                </a:solidFill>
              </a:rPr>
              <a:t>where country='North Korea');</a:t>
            </a:r>
          </a:p>
        </p:txBody>
      </p:sp>
    </p:spTree>
    <p:extLst>
      <p:ext uri="{BB962C8B-B14F-4D97-AF65-F5344CB8AC3E}">
        <p14:creationId xmlns:p14="http://schemas.microsoft.com/office/powerpoint/2010/main" val="192360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0A3A0-8FD3-4F54-B9D6-F1932744B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실습 </a:t>
            </a:r>
            <a:r>
              <a:rPr lang="en-US" altLang="ko-KR"/>
              <a:t>– </a:t>
            </a:r>
            <a:r>
              <a:rPr lang="ko-KR" altLang="en-US"/>
              <a:t>중복 쿼리문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0AD167-E6E4-4FEF-8968-F866733DA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E23B4D-44BE-4773-9D76-B99A4E377A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0A6610-4732-4914-8FE2-A16F2DD26167}"/>
              </a:ext>
            </a:extLst>
          </p:cNvPr>
          <p:cNvSpPr txBox="1"/>
          <p:nvPr/>
        </p:nvSpPr>
        <p:spPr>
          <a:xfrm>
            <a:off x="589548" y="1319835"/>
            <a:ext cx="82296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SELECT id, name, country, altitude</a:t>
            </a:r>
          </a:p>
          <a:p>
            <a:r>
              <a:rPr lang="ko-KR" altLang="en-US"/>
              <a:t>from airports</a:t>
            </a:r>
          </a:p>
          <a:p>
            <a:r>
              <a:rPr lang="ko-KR" altLang="en-US"/>
              <a:t>where altitude=(</a:t>
            </a:r>
          </a:p>
          <a:p>
            <a:r>
              <a:rPr lang="ko-KR" altLang="en-US"/>
              <a:t>select max(altitude) from airports</a:t>
            </a:r>
          </a:p>
          <a:p>
            <a:r>
              <a:rPr lang="ko-KR" altLang="en-US"/>
              <a:t>);</a:t>
            </a:r>
          </a:p>
          <a:p>
            <a:endParaRPr lang="ko-KR" altLang="en-US"/>
          </a:p>
          <a:p>
            <a:r>
              <a:rPr lang="ko-KR" altLang="en-US"/>
              <a:t>SELECT id, name, country, altitude</a:t>
            </a:r>
          </a:p>
          <a:p>
            <a:r>
              <a:rPr lang="ko-KR" altLang="en-US"/>
              <a:t>from airports</a:t>
            </a:r>
          </a:p>
          <a:p>
            <a:r>
              <a:rPr lang="ko-KR" altLang="en-US"/>
              <a:t>where altitude=(</a:t>
            </a:r>
          </a:p>
          <a:p>
            <a:r>
              <a:rPr lang="ko-KR" altLang="en-US"/>
              <a:t>select max(altitude) from airports where country='North Korea'</a:t>
            </a:r>
          </a:p>
          <a:p>
            <a:r>
              <a:rPr lang="ko-KR" altLang="en-US"/>
              <a:t>) and country='North Korea';</a:t>
            </a:r>
          </a:p>
          <a:p>
            <a:endParaRPr lang="ko-KR" altLang="en-US"/>
          </a:p>
          <a:p>
            <a:r>
              <a:rPr lang="ko-KR" altLang="en-US"/>
              <a:t>SELECT id, name, country, altitude</a:t>
            </a:r>
          </a:p>
          <a:p>
            <a:r>
              <a:rPr lang="ko-KR" altLang="en-US"/>
              <a:t>from airports</a:t>
            </a:r>
          </a:p>
          <a:p>
            <a:r>
              <a:rPr lang="ko-KR" altLang="en-US"/>
              <a:t>where altitude &gt; (</a:t>
            </a:r>
          </a:p>
          <a:p>
            <a:r>
              <a:rPr lang="ko-KR" altLang="en-US"/>
              <a:t>select avg(altitude) from airports where country='South Korea'</a:t>
            </a:r>
          </a:p>
          <a:p>
            <a:r>
              <a:rPr lang="ko-KR" alt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47816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쿼리문 실습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5654950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F3FFE-7CE8-441B-A8A8-7C87FA5E7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데이터셋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85A23B-7D3A-42A6-8528-BA61BFA7D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출처</a:t>
            </a:r>
            <a:endParaRPr lang="en-US" altLang="ko-KR"/>
          </a:p>
          <a:p>
            <a:pPr lvl="1"/>
            <a:r>
              <a:rPr lang="en-US" altLang="ko-KR" b="0" i="0">
                <a:solidFill>
                  <a:srgbClr val="404040"/>
                </a:solidFill>
                <a:effectLst/>
                <a:latin typeface="Lora" panose="020B0604020202020204" pitchFamily="2" charset="0"/>
              </a:rPr>
              <a:t>U.S. Department of Transportation’s </a:t>
            </a:r>
            <a:r>
              <a:rPr lang="en-US" altLang="ko-KR" b="0" i="0" u="none" strike="noStrike">
                <a:solidFill>
                  <a:srgbClr val="008AFF"/>
                </a:solidFill>
                <a:effectLst/>
                <a:latin typeface="Lora" panose="020B0604020202020204" pitchFamily="2" charset="0"/>
                <a:hlinkClick r:id="rId3"/>
              </a:rPr>
              <a:t>Bureau of Transportation Statistics</a:t>
            </a:r>
            <a:r>
              <a:rPr lang="en-US" altLang="ko-KR" b="0" i="0">
                <a:solidFill>
                  <a:srgbClr val="404040"/>
                </a:solidFill>
                <a:effectLst/>
                <a:latin typeface="Lora" panose="020B0604020202020204" pitchFamily="2" charset="0"/>
              </a:rPr>
              <a:t> (BTS)</a:t>
            </a:r>
          </a:p>
          <a:p>
            <a:pPr lvl="1"/>
            <a:endParaRPr lang="en-US" altLang="ko-KR">
              <a:solidFill>
                <a:srgbClr val="404040"/>
              </a:solidFill>
              <a:latin typeface="Lora" panose="020B0604020202020204" pitchFamily="2" charset="0"/>
            </a:endParaRPr>
          </a:p>
          <a:p>
            <a:r>
              <a:rPr lang="ko-KR" altLang="en-US">
                <a:solidFill>
                  <a:srgbClr val="404040"/>
                </a:solidFill>
                <a:latin typeface="Lora" panose="020B0604020202020204" pitchFamily="2" charset="0"/>
              </a:rPr>
              <a:t>항공편 지연정보 데이터셋</a:t>
            </a:r>
            <a:endParaRPr lang="en-US" altLang="ko-KR">
              <a:solidFill>
                <a:srgbClr val="404040"/>
              </a:solidFill>
              <a:latin typeface="Lora" panose="020B0604020202020204" pitchFamily="2" charset="0"/>
            </a:endParaRPr>
          </a:p>
          <a:p>
            <a:pPr lvl="1"/>
            <a:r>
              <a:rPr lang="ko-KR" altLang="en-US">
                <a:solidFill>
                  <a:srgbClr val="404040"/>
                </a:solidFill>
                <a:latin typeface="Lora" panose="020B0604020202020204" pitchFamily="2" charset="0"/>
              </a:rPr>
              <a:t>테이블구성</a:t>
            </a:r>
            <a:endParaRPr lang="en-US" altLang="ko-KR">
              <a:solidFill>
                <a:srgbClr val="404040"/>
              </a:solidFill>
              <a:latin typeface="Lora" panose="020B0604020202020204" pitchFamily="2" charset="0"/>
            </a:endParaRPr>
          </a:p>
          <a:p>
            <a:pPr lvl="2"/>
            <a:r>
              <a:rPr lang="en-US" altLang="ko-KR">
                <a:solidFill>
                  <a:srgbClr val="404040"/>
                </a:solidFill>
                <a:latin typeface="Lora" panose="020B0604020202020204" pitchFamily="2" charset="0"/>
              </a:rPr>
              <a:t>flights: </a:t>
            </a:r>
            <a:r>
              <a:rPr lang="ko-KR" altLang="en-US">
                <a:solidFill>
                  <a:srgbClr val="404040"/>
                </a:solidFill>
                <a:latin typeface="Lora" panose="020B0604020202020204" pitchFamily="2" charset="0"/>
              </a:rPr>
              <a:t>항공편</a:t>
            </a:r>
            <a:r>
              <a:rPr lang="en-US" altLang="ko-KR">
                <a:solidFill>
                  <a:srgbClr val="404040"/>
                </a:solidFill>
                <a:latin typeface="Lora" panose="020B0604020202020204" pitchFamily="2" charset="0"/>
              </a:rPr>
              <a:t> </a:t>
            </a:r>
            <a:r>
              <a:rPr lang="ko-KR" altLang="en-US">
                <a:solidFill>
                  <a:srgbClr val="404040"/>
                </a:solidFill>
                <a:latin typeface="Lora" panose="020B0604020202020204" pitchFamily="2" charset="0"/>
              </a:rPr>
              <a:t>및 지연정보</a:t>
            </a:r>
            <a:endParaRPr lang="en-US" altLang="ko-KR">
              <a:solidFill>
                <a:srgbClr val="404040"/>
              </a:solidFill>
              <a:latin typeface="Lora" panose="020B0604020202020204" pitchFamily="2" charset="0"/>
            </a:endParaRPr>
          </a:p>
          <a:p>
            <a:pPr lvl="2"/>
            <a:r>
              <a:rPr lang="en-US" altLang="ko-KR">
                <a:solidFill>
                  <a:srgbClr val="404040"/>
                </a:solidFill>
                <a:latin typeface="Lora" panose="020B0604020202020204" pitchFamily="2" charset="0"/>
              </a:rPr>
              <a:t>carriers: </a:t>
            </a:r>
            <a:r>
              <a:rPr lang="ko-KR" altLang="en-US">
                <a:solidFill>
                  <a:srgbClr val="404040"/>
                </a:solidFill>
                <a:latin typeface="Lora" panose="020B0604020202020204" pitchFamily="2" charset="0"/>
              </a:rPr>
              <a:t>항공사 정보</a:t>
            </a:r>
            <a:endParaRPr lang="en-US" altLang="ko-KR">
              <a:solidFill>
                <a:srgbClr val="404040"/>
              </a:solidFill>
              <a:latin typeface="Lora" panose="020B0604020202020204" pitchFamily="2" charset="0"/>
            </a:endParaRPr>
          </a:p>
          <a:p>
            <a:pPr lvl="2"/>
            <a:r>
              <a:rPr lang="en-US" altLang="ko-KR">
                <a:solidFill>
                  <a:srgbClr val="404040"/>
                </a:solidFill>
                <a:latin typeface="Lora" panose="020B0604020202020204" pitchFamily="2" charset="0"/>
              </a:rPr>
              <a:t>airports: </a:t>
            </a:r>
            <a:r>
              <a:rPr lang="ko-KR" altLang="en-US">
                <a:solidFill>
                  <a:srgbClr val="404040"/>
                </a:solidFill>
                <a:latin typeface="Lora" panose="020B0604020202020204" pitchFamily="2" charset="0"/>
              </a:rPr>
              <a:t>공항 정보</a:t>
            </a:r>
            <a:endParaRPr lang="en-US" altLang="ko-KR">
              <a:solidFill>
                <a:srgbClr val="404040"/>
              </a:solidFill>
              <a:latin typeface="Lora" panose="020B0604020202020204" pitchFamily="2" charset="0"/>
            </a:endParaRPr>
          </a:p>
          <a:p>
            <a:pPr lvl="2"/>
            <a:r>
              <a:rPr lang="en-US" altLang="ko-KR">
                <a:solidFill>
                  <a:srgbClr val="404040"/>
                </a:solidFill>
                <a:latin typeface="Lora" panose="020B0604020202020204" pitchFamily="2" charset="0"/>
              </a:rPr>
              <a:t>days: </a:t>
            </a:r>
            <a:r>
              <a:rPr lang="ko-KR" altLang="en-US">
                <a:solidFill>
                  <a:srgbClr val="404040"/>
                </a:solidFill>
                <a:latin typeface="Lora" panose="020B0604020202020204" pitchFamily="2" charset="0"/>
              </a:rPr>
              <a:t>요일 코드</a:t>
            </a:r>
            <a:endParaRPr lang="en-US" altLang="ko-KR">
              <a:solidFill>
                <a:srgbClr val="404040"/>
              </a:solidFill>
              <a:latin typeface="Lora" panose="020B0604020202020204" pitchFamily="2" charset="0"/>
            </a:endParaRP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D00649-D808-44F7-A989-0D04ABDDF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8133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63F283-B325-4C06-8C38-0867458E3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테이블 설명</a:t>
            </a:r>
          </a:p>
        </p:txBody>
      </p:sp>
      <p:pic>
        <p:nvPicPr>
          <p:cNvPr id="22" name="내용 개체 틀 21">
            <a:extLst>
              <a:ext uri="{FF2B5EF4-FFF2-40B4-BE49-F238E27FC236}">
                <a16:creationId xmlns:a16="http://schemas.microsoft.com/office/drawing/2014/main" id="{B597AA52-7112-4FFC-9800-4B69C88E6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0552" y="1550434"/>
            <a:ext cx="3183930" cy="35349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0D4123-E7DE-42D9-ACA5-014B72414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A0A93-E7D5-4FBF-A9FD-DC0301D2C7E4}"/>
              </a:ext>
            </a:extLst>
          </p:cNvPr>
          <p:cNvSpPr txBox="1"/>
          <p:nvPr/>
        </p:nvSpPr>
        <p:spPr>
          <a:xfrm>
            <a:off x="3994484" y="1937084"/>
            <a:ext cx="2111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02BB79-FD04-4E2F-B584-DFEDB8EC7810}"/>
              </a:ext>
            </a:extLst>
          </p:cNvPr>
          <p:cNvSpPr txBox="1"/>
          <p:nvPr/>
        </p:nvSpPr>
        <p:spPr>
          <a:xfrm>
            <a:off x="3994484" y="2147397"/>
            <a:ext cx="2111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요일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D58F1-596B-4FE3-965E-D675AC9C34B8}"/>
              </a:ext>
            </a:extLst>
          </p:cNvPr>
          <p:cNvSpPr txBox="1"/>
          <p:nvPr/>
        </p:nvSpPr>
        <p:spPr>
          <a:xfrm>
            <a:off x="3994484" y="2329499"/>
            <a:ext cx="2111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출발공항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7C4B6-5F2A-41AF-BADC-607D80A47359}"/>
              </a:ext>
            </a:extLst>
          </p:cNvPr>
          <p:cNvSpPr txBox="1"/>
          <p:nvPr/>
        </p:nvSpPr>
        <p:spPr>
          <a:xfrm>
            <a:off x="3994484" y="2519074"/>
            <a:ext cx="2111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도착공항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7BED86-68C0-433A-A8D3-E9644266F151}"/>
              </a:ext>
            </a:extLst>
          </p:cNvPr>
          <p:cNvSpPr txBox="1"/>
          <p:nvPr/>
        </p:nvSpPr>
        <p:spPr>
          <a:xfrm>
            <a:off x="3994484" y="2721914"/>
            <a:ext cx="2111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출발지연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1CE72C-B948-4CA7-9E12-2B1134547291}"/>
              </a:ext>
            </a:extLst>
          </p:cNvPr>
          <p:cNvSpPr txBox="1"/>
          <p:nvPr/>
        </p:nvSpPr>
        <p:spPr>
          <a:xfrm>
            <a:off x="3994484" y="2920522"/>
            <a:ext cx="2111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출발지연</a:t>
            </a:r>
            <a:r>
              <a:rPr lang="en-US" altLang="ko-KR" sz="1100"/>
              <a:t>(15</a:t>
            </a:r>
            <a:r>
              <a:rPr lang="ko-KR" altLang="en-US" sz="1100"/>
              <a:t>분 이상 지연시 </a:t>
            </a:r>
            <a:r>
              <a:rPr lang="en-US" altLang="ko-KR" sz="1100"/>
              <a:t>1)</a:t>
            </a:r>
            <a:endParaRPr lang="ko-KR" altLang="en-US" sz="11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A8F410-BD66-4964-9108-FE075E354B68}"/>
              </a:ext>
            </a:extLst>
          </p:cNvPr>
          <p:cNvSpPr txBox="1"/>
          <p:nvPr/>
        </p:nvSpPr>
        <p:spPr>
          <a:xfrm>
            <a:off x="3994484" y="3104754"/>
            <a:ext cx="2111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도착지연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DB5F82-88D9-4A0E-8916-9D3BD418EDCC}"/>
              </a:ext>
            </a:extLst>
          </p:cNvPr>
          <p:cNvSpPr txBox="1"/>
          <p:nvPr/>
        </p:nvSpPr>
        <p:spPr>
          <a:xfrm>
            <a:off x="3994484" y="3303362"/>
            <a:ext cx="2111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도착지연</a:t>
            </a:r>
            <a:r>
              <a:rPr lang="en-US" altLang="ko-KR" sz="1100"/>
              <a:t>(15</a:t>
            </a:r>
            <a:r>
              <a:rPr lang="ko-KR" altLang="en-US" sz="1100"/>
              <a:t>분 이상 지연시 </a:t>
            </a:r>
            <a:r>
              <a:rPr lang="en-US" altLang="ko-KR" sz="1100"/>
              <a:t>1)</a:t>
            </a:r>
            <a:endParaRPr lang="ko-KR" altLang="en-US" sz="11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6CC3E-7A97-4FA9-8650-0EFCC831D730}"/>
              </a:ext>
            </a:extLst>
          </p:cNvPr>
          <p:cNvSpPr txBox="1"/>
          <p:nvPr/>
        </p:nvSpPr>
        <p:spPr>
          <a:xfrm>
            <a:off x="3994484" y="3492087"/>
            <a:ext cx="2111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취소여부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D370B0-B0B7-4AE7-A4BE-B3DB28CA8059}"/>
              </a:ext>
            </a:extLst>
          </p:cNvPr>
          <p:cNvSpPr txBox="1"/>
          <p:nvPr/>
        </p:nvSpPr>
        <p:spPr>
          <a:xfrm>
            <a:off x="3994484" y="3878311"/>
            <a:ext cx="2111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거리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A1B994-817D-4CEF-A6C9-A7FEDAFC1E2E}"/>
              </a:ext>
            </a:extLst>
          </p:cNvPr>
          <p:cNvSpPr txBox="1"/>
          <p:nvPr/>
        </p:nvSpPr>
        <p:spPr>
          <a:xfrm>
            <a:off x="3994484" y="4056149"/>
            <a:ext cx="2111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지연원인 및 기여</a:t>
            </a:r>
            <a:r>
              <a:rPr lang="en-US" altLang="ko-KR" sz="1100"/>
              <a:t>(</a:t>
            </a:r>
            <a:r>
              <a:rPr lang="ko-KR" altLang="en-US" sz="1100"/>
              <a:t>항공사</a:t>
            </a:r>
            <a:r>
              <a:rPr lang="en-US" altLang="ko-KR" sz="1100"/>
              <a:t>)</a:t>
            </a:r>
            <a:endParaRPr lang="ko-KR" altLang="en-US" sz="11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A20AB4-34DD-49A5-98AA-193AFCFB8971}"/>
              </a:ext>
            </a:extLst>
          </p:cNvPr>
          <p:cNvSpPr txBox="1"/>
          <p:nvPr/>
        </p:nvSpPr>
        <p:spPr>
          <a:xfrm>
            <a:off x="3994484" y="4247755"/>
            <a:ext cx="2111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지연원인 및 기여</a:t>
            </a:r>
            <a:r>
              <a:rPr lang="en-US" altLang="ko-KR" sz="1100"/>
              <a:t>(</a:t>
            </a:r>
            <a:r>
              <a:rPr lang="ko-KR" altLang="en-US" sz="1100"/>
              <a:t>날씨</a:t>
            </a:r>
            <a:r>
              <a:rPr lang="en-US" altLang="ko-KR" sz="1100"/>
              <a:t>)</a:t>
            </a:r>
            <a:endParaRPr lang="ko-KR" altLang="en-US" sz="11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1C6529-8756-436B-B840-D66407530CE7}"/>
              </a:ext>
            </a:extLst>
          </p:cNvPr>
          <p:cNvSpPr txBox="1"/>
          <p:nvPr/>
        </p:nvSpPr>
        <p:spPr>
          <a:xfrm>
            <a:off x="3994484" y="4427826"/>
            <a:ext cx="2111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지연원인 및 기여</a:t>
            </a:r>
            <a:r>
              <a:rPr lang="en-US" altLang="ko-KR" sz="1100"/>
              <a:t>(NAS </a:t>
            </a:r>
            <a:r>
              <a:rPr lang="ko-KR" altLang="en-US" sz="1100"/>
              <a:t>시스템</a:t>
            </a:r>
            <a:r>
              <a:rPr lang="en-US" altLang="ko-KR" sz="1100"/>
              <a:t>)</a:t>
            </a:r>
            <a:endParaRPr lang="ko-KR" altLang="en-US" sz="11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1D45F9-F479-4E86-8A2A-74681F0DB672}"/>
              </a:ext>
            </a:extLst>
          </p:cNvPr>
          <p:cNvSpPr txBox="1"/>
          <p:nvPr/>
        </p:nvSpPr>
        <p:spPr>
          <a:xfrm>
            <a:off x="3994484" y="4613425"/>
            <a:ext cx="2111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지연원인 및 기여</a:t>
            </a:r>
            <a:r>
              <a:rPr lang="en-US" altLang="ko-KR" sz="1100"/>
              <a:t>(</a:t>
            </a:r>
            <a:r>
              <a:rPr lang="ko-KR" altLang="en-US" sz="1100"/>
              <a:t>보안사유</a:t>
            </a:r>
            <a:r>
              <a:rPr lang="en-US" altLang="ko-KR" sz="1100"/>
              <a:t>)</a:t>
            </a:r>
            <a:endParaRPr lang="ko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E8EACF-7891-4179-A5F9-DE8CF0BBD596}"/>
              </a:ext>
            </a:extLst>
          </p:cNvPr>
          <p:cNvSpPr txBox="1"/>
          <p:nvPr/>
        </p:nvSpPr>
        <p:spPr>
          <a:xfrm>
            <a:off x="3994483" y="4823738"/>
            <a:ext cx="30439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지연원인 및 기여</a:t>
            </a:r>
            <a:r>
              <a:rPr lang="en-US" altLang="ko-KR" sz="1100"/>
              <a:t>(</a:t>
            </a:r>
            <a:r>
              <a:rPr lang="ko-KR" altLang="en-US" sz="1100"/>
              <a:t>항공편의 늦은 도착</a:t>
            </a:r>
            <a:r>
              <a:rPr lang="en-US" altLang="ko-KR" sz="1100"/>
              <a:t>)</a:t>
            </a:r>
            <a:endParaRPr lang="ko-KR" altLang="en-US" sz="11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4B5530-7DDB-4C9E-87E0-5BB69F1CF988}"/>
              </a:ext>
            </a:extLst>
          </p:cNvPr>
          <p:cNvSpPr txBox="1"/>
          <p:nvPr/>
        </p:nvSpPr>
        <p:spPr>
          <a:xfrm>
            <a:off x="3994484" y="3685199"/>
            <a:ext cx="2111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항공편수</a:t>
            </a:r>
          </a:p>
        </p:txBody>
      </p:sp>
    </p:spTree>
    <p:extLst>
      <p:ext uri="{BB962C8B-B14F-4D97-AF65-F5344CB8AC3E}">
        <p14:creationId xmlns:p14="http://schemas.microsoft.com/office/powerpoint/2010/main" val="9677219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58626-4C30-448A-A2E9-93FBE034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테이블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D3C385-633F-4E69-80C5-BF1AC7FB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항공사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날짜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공항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7C8D57-6A44-459B-8C08-600938025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FDD830-3135-442B-B45A-850EA137F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23" y="1427496"/>
            <a:ext cx="2533650" cy="5619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BA47CC-CA58-464F-875D-458FE6320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51" y="2781300"/>
            <a:ext cx="2505075" cy="647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52C232-3C84-4D8C-9C2A-7CC08D53E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451" y="4220829"/>
            <a:ext cx="25241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809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C9E4C-E48C-4BA3-84B0-7B0068741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질문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D18246-90B8-4A57-B267-CDB00D84D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Q1. </a:t>
            </a:r>
            <a:r>
              <a:rPr lang="ko-KR" altLang="en-US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어떤 공항이 가장 사용량이 많았는가</a:t>
            </a:r>
            <a:r>
              <a:rPr lang="en-US" altLang="ko-KR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 (</a:t>
            </a:r>
            <a:r>
              <a:rPr lang="ko-KR" altLang="en-US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상위 </a:t>
            </a:r>
            <a:r>
              <a:rPr lang="en-US" altLang="ko-KR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10</a:t>
            </a:r>
            <a:r>
              <a:rPr lang="ko-KR" altLang="en-US" b="1">
                <a:solidFill>
                  <a:srgbClr val="404040"/>
                </a:solidFill>
                <a:latin typeface="Open Sans" panose="020B0606030504020204" pitchFamily="34" charset="0"/>
              </a:rPr>
              <a:t>개</a:t>
            </a:r>
            <a:r>
              <a:rPr lang="en-US" altLang="ko-KR" b="1">
                <a:solidFill>
                  <a:srgbClr val="404040"/>
                </a:solidFill>
                <a:latin typeface="Open Sans" panose="020B0606030504020204" pitchFamily="34" charset="0"/>
              </a:rPr>
              <a:t>)</a:t>
            </a:r>
            <a:endParaRPr lang="en-US" altLang="ko-KR" b="1" i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endParaRPr lang="en-US" altLang="ko-KR" b="1" i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ko-KR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Q2. LAS</a:t>
            </a:r>
            <a:r>
              <a:rPr lang="ko-KR" altLang="en-US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공항에서 가장 바쁜날이 일주일중 언제인가</a:t>
            </a:r>
            <a:r>
              <a:rPr lang="en-US" altLang="ko-KR" b="1">
                <a:solidFill>
                  <a:srgbClr val="404040"/>
                </a:solidFill>
                <a:latin typeface="Open Sans" panose="020B0606030504020204" pitchFamily="34" charset="0"/>
              </a:rPr>
              <a:t>? (</a:t>
            </a:r>
            <a:r>
              <a:rPr lang="ko-KR" altLang="en-US" b="1">
                <a:solidFill>
                  <a:srgbClr val="404040"/>
                </a:solidFill>
                <a:latin typeface="Open Sans" panose="020B0606030504020204" pitchFamily="34" charset="0"/>
              </a:rPr>
              <a:t>요일별로 정렬</a:t>
            </a:r>
            <a:r>
              <a:rPr lang="en-US" altLang="ko-KR" b="1">
                <a:solidFill>
                  <a:srgbClr val="404040"/>
                </a:solidFill>
                <a:latin typeface="Open Sans" panose="020B0606030504020204" pitchFamily="34" charset="0"/>
              </a:rPr>
              <a:t>)</a:t>
            </a:r>
            <a:endParaRPr lang="en-US" altLang="ko-KR" b="1" i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endParaRPr lang="en-US" altLang="ko-KR" b="1" i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ko-KR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Q3. </a:t>
            </a:r>
            <a:r>
              <a:rPr lang="ko-KR" altLang="en-US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어떤 항공사가 </a:t>
            </a:r>
            <a:r>
              <a:rPr lang="en-US" altLang="ko-KR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LAS</a:t>
            </a:r>
            <a:r>
              <a:rPr lang="ko-KR" altLang="en-US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공항을 가장 많이 사용했는가</a:t>
            </a:r>
            <a:r>
              <a:rPr lang="en-US" altLang="ko-KR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 (</a:t>
            </a:r>
            <a:r>
              <a:rPr lang="ko-KR" altLang="en-US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상위 </a:t>
            </a:r>
            <a:r>
              <a:rPr lang="en-US" altLang="ko-KR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10</a:t>
            </a:r>
            <a:r>
              <a:rPr lang="ko-KR" altLang="en-US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개</a:t>
            </a:r>
            <a:r>
              <a:rPr lang="en-US" altLang="ko-KR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)</a:t>
            </a:r>
          </a:p>
          <a:p>
            <a:endParaRPr lang="en-US" altLang="ko-KR" b="1" i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ko-KR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Q4. LAS</a:t>
            </a:r>
            <a:r>
              <a:rPr lang="ko-KR" altLang="en-US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공항과 가장 자주 항공편이 드나드는 도시는 어디인가</a:t>
            </a:r>
            <a:r>
              <a:rPr lang="en-US" altLang="ko-KR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 (</a:t>
            </a:r>
            <a:r>
              <a:rPr lang="ko-KR" altLang="en-US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상위 </a:t>
            </a:r>
            <a:r>
              <a:rPr lang="en-US" altLang="ko-KR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10</a:t>
            </a:r>
            <a:r>
              <a:rPr lang="ko-KR" altLang="en-US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개</a:t>
            </a:r>
            <a:r>
              <a:rPr lang="en-US" altLang="ko-KR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18E717-6EC7-498F-8D9F-E3E201C8C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32339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2395C-B46A-4356-8834-1BEDEF7F5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37741D-96E9-4755-AA37-4EE93BA15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1674D2-77A8-4670-BFBF-D37F4A8FCD36}"/>
              </a:ext>
            </a:extLst>
          </p:cNvPr>
          <p:cNvSpPr txBox="1"/>
          <p:nvPr/>
        </p:nvSpPr>
        <p:spPr>
          <a:xfrm>
            <a:off x="270710" y="854891"/>
            <a:ext cx="465622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SELECT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1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origin</a:t>
            </a:r>
            <a:r>
              <a:rPr lang="en-US" altLang="ko-KR" sz="11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100" b="0" i="0" u="none" strike="noStrike" baseline="0">
                <a:solidFill>
                  <a:srgbClr val="FF00FF"/>
                </a:solidFill>
                <a:latin typeface="Courier New" panose="02070309020205020404" pitchFamily="49" charset="0"/>
              </a:rPr>
              <a:t>airports</a:t>
            </a:r>
            <a:r>
              <a:rPr lang="en-US" altLang="ko-KR" sz="11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.</a:t>
            </a:r>
            <a:r>
              <a:rPr lang="en-US" altLang="ko-KR" sz="11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airport_name</a:t>
            </a:r>
            <a:r>
              <a:rPr lang="en-US" altLang="ko-KR" sz="11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100" b="1" i="0" u="none" strike="noStrike" baseline="0">
                <a:solidFill>
                  <a:srgbClr val="000080"/>
                </a:solidFill>
                <a:latin typeface="Courier New" panose="02070309020205020404" pitchFamily="49" charset="0"/>
              </a:rPr>
              <a:t>COUNT</a:t>
            </a:r>
            <a:r>
              <a:rPr lang="en-US" altLang="ko-KR" sz="11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(*)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NUMBER</a:t>
            </a:r>
            <a:endParaRPr lang="en-US" altLang="ko-KR" sz="1100" b="0" i="0" u="none" strike="noStrike" baseline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0" i="0" u="none" strike="noStrike" baseline="0">
                <a:solidFill>
                  <a:srgbClr val="FF00FF"/>
                </a:solidFill>
                <a:latin typeface="Courier New" panose="02070309020205020404" pitchFamily="49" charset="0"/>
              </a:rPr>
              <a:t>flights</a:t>
            </a:r>
          </a:p>
          <a:p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JOIN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0" i="0" u="none" strike="noStrike" baseline="0">
                <a:solidFill>
                  <a:srgbClr val="FF00FF"/>
                </a:solidFill>
                <a:latin typeface="Courier New" panose="02070309020205020404" pitchFamily="49" charset="0"/>
              </a:rPr>
              <a:t>airports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ON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0" i="0" u="none" strike="noStrike" baseline="0">
                <a:solidFill>
                  <a:srgbClr val="FF00FF"/>
                </a:solidFill>
                <a:latin typeface="Courier New" panose="02070309020205020404" pitchFamily="49" charset="0"/>
              </a:rPr>
              <a:t>flights</a:t>
            </a:r>
            <a:r>
              <a:rPr lang="en-US" altLang="ko-KR" sz="11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.</a:t>
            </a:r>
            <a:r>
              <a:rPr lang="en-US" altLang="ko-KR" sz="11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origin</a:t>
            </a:r>
            <a:r>
              <a:rPr lang="en-US" altLang="ko-KR" sz="11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b="0" i="0" u="none" strike="noStrike" baseline="0">
                <a:solidFill>
                  <a:srgbClr val="FF00FF"/>
                </a:solidFill>
                <a:latin typeface="Courier New" panose="02070309020205020404" pitchFamily="49" charset="0"/>
              </a:rPr>
              <a:t>airports</a:t>
            </a:r>
            <a:r>
              <a:rPr lang="en-US" altLang="ko-KR" sz="11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.</a:t>
            </a:r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code</a:t>
            </a:r>
          </a:p>
          <a:p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GROUP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BY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origin</a:t>
            </a:r>
          </a:p>
          <a:p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ORDER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BY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NUMBER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DESC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C681A-72E9-4DA4-9638-BB7DAE58F2F0}"/>
              </a:ext>
            </a:extLst>
          </p:cNvPr>
          <p:cNvSpPr txBox="1"/>
          <p:nvPr/>
        </p:nvSpPr>
        <p:spPr>
          <a:xfrm>
            <a:off x="3952374" y="843677"/>
            <a:ext cx="465622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SELECT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1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dest</a:t>
            </a:r>
            <a:r>
              <a:rPr lang="en-US" altLang="ko-KR" sz="11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100" b="0" i="0" u="none" strike="noStrike" baseline="0">
                <a:solidFill>
                  <a:srgbClr val="FF00FF"/>
                </a:solidFill>
                <a:latin typeface="Courier New" panose="02070309020205020404" pitchFamily="49" charset="0"/>
              </a:rPr>
              <a:t>airports</a:t>
            </a:r>
            <a:r>
              <a:rPr lang="en-US" altLang="ko-KR" sz="11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.</a:t>
            </a:r>
            <a:r>
              <a:rPr lang="en-US" altLang="ko-KR" sz="11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airport_name</a:t>
            </a:r>
            <a:r>
              <a:rPr lang="en-US" altLang="ko-KR" sz="11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100" b="1" i="0" u="none" strike="noStrike" baseline="0">
                <a:solidFill>
                  <a:srgbClr val="000080"/>
                </a:solidFill>
                <a:latin typeface="Courier New" panose="02070309020205020404" pitchFamily="49" charset="0"/>
              </a:rPr>
              <a:t>COUNT</a:t>
            </a:r>
            <a:r>
              <a:rPr lang="en-US" altLang="ko-KR" sz="11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(*)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NUMBER</a:t>
            </a:r>
            <a:endParaRPr lang="en-US" altLang="ko-KR" sz="1100" b="0" i="0" u="none" strike="noStrike" baseline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0" i="0" u="none" strike="noStrike" baseline="0">
                <a:solidFill>
                  <a:srgbClr val="FF00FF"/>
                </a:solidFill>
                <a:latin typeface="Courier New" panose="02070309020205020404" pitchFamily="49" charset="0"/>
              </a:rPr>
              <a:t>flights</a:t>
            </a:r>
          </a:p>
          <a:p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JOIN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0" i="0" u="none" strike="noStrike" baseline="0">
                <a:solidFill>
                  <a:srgbClr val="FF00FF"/>
                </a:solidFill>
                <a:latin typeface="Courier New" panose="02070309020205020404" pitchFamily="49" charset="0"/>
              </a:rPr>
              <a:t>airports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ON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0" i="0" u="none" strike="noStrike" baseline="0">
                <a:solidFill>
                  <a:srgbClr val="FF00FF"/>
                </a:solidFill>
                <a:latin typeface="Courier New" panose="02070309020205020404" pitchFamily="49" charset="0"/>
              </a:rPr>
              <a:t>flights</a:t>
            </a:r>
            <a:r>
              <a:rPr lang="en-US" altLang="ko-KR" sz="11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.</a:t>
            </a:r>
            <a:r>
              <a:rPr lang="en-US" altLang="ko-KR" sz="11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dest</a:t>
            </a:r>
            <a:r>
              <a:rPr lang="en-US" altLang="ko-KR" sz="11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b="0" i="0" u="none" strike="noStrike" baseline="0">
                <a:solidFill>
                  <a:srgbClr val="FF00FF"/>
                </a:solidFill>
                <a:latin typeface="Courier New" panose="02070309020205020404" pitchFamily="49" charset="0"/>
              </a:rPr>
              <a:t>airports</a:t>
            </a:r>
            <a:r>
              <a:rPr lang="en-US" altLang="ko-KR" sz="11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.</a:t>
            </a:r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code</a:t>
            </a:r>
          </a:p>
          <a:p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GROUP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BY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dest</a:t>
            </a:r>
          </a:p>
          <a:p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ORDER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BY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NUMBER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DESC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375A2-1413-44A8-A417-CDBAD8791DD7}"/>
              </a:ext>
            </a:extLst>
          </p:cNvPr>
          <p:cNvSpPr txBox="1"/>
          <p:nvPr/>
        </p:nvSpPr>
        <p:spPr>
          <a:xfrm>
            <a:off x="270710" y="2716998"/>
            <a:ext cx="465622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SELECT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1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dayofwk</a:t>
            </a:r>
            <a:r>
              <a:rPr lang="en-US" altLang="ko-KR" sz="11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100" b="1" i="0" u="none" strike="noStrike" baseline="0">
                <a:solidFill>
                  <a:srgbClr val="000080"/>
                </a:solidFill>
                <a:latin typeface="Courier New" panose="02070309020205020404" pitchFamily="49" charset="0"/>
              </a:rPr>
              <a:t>COUNT</a:t>
            </a:r>
            <a:r>
              <a:rPr lang="en-US" altLang="ko-KR" sz="11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(*)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NUMBER</a:t>
            </a:r>
            <a:endParaRPr lang="en-US" altLang="ko-KR" sz="1100" b="0" i="0" u="none" strike="noStrike" baseline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0" i="0" u="none" strike="noStrike" baseline="0">
                <a:solidFill>
                  <a:srgbClr val="FF00FF"/>
                </a:solidFill>
                <a:latin typeface="Courier New" panose="02070309020205020404" pitchFamily="49" charset="0"/>
              </a:rPr>
              <a:t>flights</a:t>
            </a:r>
          </a:p>
          <a:p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origin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0" i="0" u="none" strike="noStrike" baseline="0">
                <a:solidFill>
                  <a:srgbClr val="008000"/>
                </a:solidFill>
                <a:latin typeface="Courier New" panose="02070309020205020404" pitchFamily="49" charset="0"/>
              </a:rPr>
              <a:t>'LAS'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OR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dest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0" i="0" u="none" strike="noStrike" baseline="0">
                <a:solidFill>
                  <a:srgbClr val="008000"/>
                </a:solidFill>
                <a:latin typeface="Courier New" panose="02070309020205020404" pitchFamily="49" charset="0"/>
              </a:rPr>
              <a:t>'LAS'</a:t>
            </a:r>
          </a:p>
          <a:p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GROUP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BY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dayofwk</a:t>
            </a:r>
          </a:p>
          <a:p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ORDER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BY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NUMBER</a:t>
            </a:r>
            <a:r>
              <a:rPr lang="en-US" altLang="ko-KR" sz="11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1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DESC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2A34C3-908E-49CE-BFB5-FB0839588EEB}"/>
              </a:ext>
            </a:extLst>
          </p:cNvPr>
          <p:cNvSpPr txBox="1"/>
          <p:nvPr/>
        </p:nvSpPr>
        <p:spPr>
          <a:xfrm>
            <a:off x="4018548" y="2622225"/>
            <a:ext cx="465622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SELECT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0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dayofwk</a:t>
            </a:r>
            <a:r>
              <a:rPr lang="en-US" altLang="ko-KR" sz="10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0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days</a:t>
            </a:r>
            <a:r>
              <a:rPr lang="en-US" altLang="ko-KR" sz="10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.</a:t>
            </a:r>
            <a:r>
              <a:rPr lang="en-US" altLang="ko-KR" sz="1000" b="1" i="0" u="none" strike="noStrike" baseline="0">
                <a:solidFill>
                  <a:srgbClr val="000080"/>
                </a:solidFill>
                <a:latin typeface="Courier New" panose="02070309020205020404" pitchFamily="49" charset="0"/>
              </a:rPr>
              <a:t>day</a:t>
            </a:r>
            <a:r>
              <a:rPr lang="en-US" altLang="ko-KR" sz="10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000" b="1" i="0" u="none" strike="noStrike" baseline="0">
                <a:solidFill>
                  <a:srgbClr val="000080"/>
                </a:solidFill>
                <a:latin typeface="Courier New" panose="02070309020205020404" pitchFamily="49" charset="0"/>
              </a:rPr>
              <a:t>COUNT</a:t>
            </a:r>
            <a:r>
              <a:rPr lang="en-US" altLang="ko-KR" sz="10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(*)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NUMBER</a:t>
            </a:r>
            <a:endParaRPr lang="en-US" altLang="ko-KR" sz="1000" b="0" i="0" u="none" strike="noStrike" baseline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FF00FF"/>
                </a:solidFill>
                <a:latin typeface="Courier New" panose="02070309020205020404" pitchFamily="49" charset="0"/>
              </a:rPr>
              <a:t>flights</a:t>
            </a:r>
          </a:p>
          <a:p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JOIN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days</a:t>
            </a:r>
          </a:p>
          <a:p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ON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FF00FF"/>
                </a:solidFill>
                <a:latin typeface="Courier New" panose="02070309020205020404" pitchFamily="49" charset="0"/>
              </a:rPr>
              <a:t>flights</a:t>
            </a:r>
            <a:r>
              <a:rPr lang="en-US" altLang="ko-KR" sz="10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.</a:t>
            </a:r>
            <a:r>
              <a:rPr lang="en-US" altLang="ko-KR" sz="10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dayofwk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days</a:t>
            </a:r>
            <a:r>
              <a:rPr lang="en-US" altLang="ko-KR" sz="10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.</a:t>
            </a:r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code</a:t>
            </a:r>
          </a:p>
          <a:p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origin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008000"/>
                </a:solidFill>
                <a:latin typeface="Courier New" panose="02070309020205020404" pitchFamily="49" charset="0"/>
              </a:rPr>
              <a:t>'LAS'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OR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dest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008000"/>
                </a:solidFill>
                <a:latin typeface="Courier New" panose="02070309020205020404" pitchFamily="49" charset="0"/>
              </a:rPr>
              <a:t>'LAS'</a:t>
            </a:r>
          </a:p>
          <a:p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GROUP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BY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dayofwk</a:t>
            </a:r>
          </a:p>
          <a:p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ORDER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BY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NUMBER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DESC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5C73B3-0E02-4992-8910-0BEB025AE2C6}"/>
              </a:ext>
            </a:extLst>
          </p:cNvPr>
          <p:cNvSpPr txBox="1"/>
          <p:nvPr/>
        </p:nvSpPr>
        <p:spPr>
          <a:xfrm>
            <a:off x="349087" y="4304621"/>
            <a:ext cx="465622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SELECT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0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carrier</a:t>
            </a:r>
            <a:r>
              <a:rPr lang="en-US" altLang="ko-KR" sz="10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altLang="ko-KR" sz="1000" b="0" i="0" u="none" strike="noStrike" baseline="0">
                <a:solidFill>
                  <a:srgbClr val="FF00FF"/>
                </a:solidFill>
                <a:latin typeface="Courier New" panose="02070309020205020404" pitchFamily="49" charset="0"/>
              </a:rPr>
              <a:t>carriers</a:t>
            </a:r>
            <a:r>
              <a:rPr lang="en-US" altLang="ko-KR" sz="10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.</a:t>
            </a:r>
            <a:r>
              <a:rPr lang="en-US" altLang="ko-KR" sz="10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carrier_name</a:t>
            </a:r>
            <a:r>
              <a:rPr lang="en-US" altLang="ko-KR" sz="10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ko-KR" sz="1000" b="1" i="0" u="none" strike="noStrike" baseline="0">
                <a:solidFill>
                  <a:srgbClr val="000080"/>
                </a:solidFill>
                <a:latin typeface="Courier New" panose="02070309020205020404" pitchFamily="49" charset="0"/>
              </a:rPr>
              <a:t>COUNT</a:t>
            </a:r>
            <a:r>
              <a:rPr lang="en-US" altLang="ko-KR" sz="10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(*)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NUMBER</a:t>
            </a:r>
          </a:p>
          <a:p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FF00FF"/>
                </a:solidFill>
                <a:latin typeface="Courier New" panose="02070309020205020404" pitchFamily="49" charset="0"/>
              </a:rPr>
              <a:t>flights</a:t>
            </a:r>
          </a:p>
          <a:p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JOIN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FF00FF"/>
                </a:solidFill>
                <a:latin typeface="Courier New" panose="02070309020205020404" pitchFamily="49" charset="0"/>
              </a:rPr>
              <a:t>carriers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ON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FF00FF"/>
                </a:solidFill>
                <a:latin typeface="Courier New" panose="02070309020205020404" pitchFamily="49" charset="0"/>
              </a:rPr>
              <a:t>flights</a:t>
            </a:r>
            <a:r>
              <a:rPr lang="en-US" altLang="ko-KR" sz="10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.</a:t>
            </a:r>
            <a:r>
              <a:rPr lang="en-US" altLang="ko-KR" sz="10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carrier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FF00FF"/>
                </a:solidFill>
                <a:latin typeface="Courier New" panose="02070309020205020404" pitchFamily="49" charset="0"/>
              </a:rPr>
              <a:t>carriers</a:t>
            </a:r>
            <a:r>
              <a:rPr lang="en-US" altLang="ko-KR" sz="10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.</a:t>
            </a:r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code</a:t>
            </a:r>
          </a:p>
          <a:p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origin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008000"/>
                </a:solidFill>
                <a:latin typeface="Courier New" panose="02070309020205020404" pitchFamily="49" charset="0"/>
              </a:rPr>
              <a:t>'LAS'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OR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dest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008000"/>
                </a:solidFill>
                <a:latin typeface="Courier New" panose="02070309020205020404" pitchFamily="49" charset="0"/>
              </a:rPr>
              <a:t>'LAS'</a:t>
            </a:r>
          </a:p>
          <a:p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GROUP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BY</a:t>
            </a:r>
            <a:r>
              <a:rPr lang="en-US" altLang="ko-KR" sz="10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carrier</a:t>
            </a:r>
          </a:p>
          <a:p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ORDER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BY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NUMBER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DESC</a:t>
            </a:r>
          </a:p>
          <a:p>
            <a:endParaRPr lang="ko-KR" altLang="en-US" sz="1000" b="1" i="0" u="none" strike="noStrike" baseline="0">
              <a:solidFill>
                <a:srgbClr val="0000FF"/>
              </a:solidFill>
              <a:latin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0EDAFB-B5EC-41C1-AEB6-253D4EE3695A}"/>
              </a:ext>
            </a:extLst>
          </p:cNvPr>
          <p:cNvSpPr txBox="1"/>
          <p:nvPr/>
        </p:nvSpPr>
        <p:spPr>
          <a:xfrm>
            <a:off x="4018548" y="4304621"/>
            <a:ext cx="46562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SELECT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dest</a:t>
            </a:r>
            <a:r>
              <a:rPr lang="en-US" altLang="ko-KR" sz="10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FF00FF"/>
                </a:solidFill>
                <a:latin typeface="Courier New" panose="02070309020205020404" pitchFamily="49" charset="0"/>
              </a:rPr>
              <a:t>airports</a:t>
            </a:r>
            <a:r>
              <a:rPr lang="en-US" altLang="ko-KR" sz="10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.</a:t>
            </a:r>
            <a:r>
              <a:rPr lang="en-US" altLang="ko-KR" sz="10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airport_name</a:t>
            </a:r>
            <a:r>
              <a:rPr lang="en-US" altLang="ko-KR" sz="10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1" i="0" u="none" strike="noStrike" baseline="0">
                <a:solidFill>
                  <a:srgbClr val="000080"/>
                </a:solidFill>
                <a:latin typeface="Courier New" panose="02070309020205020404" pitchFamily="49" charset="0"/>
              </a:rPr>
              <a:t>COUNT</a:t>
            </a:r>
            <a:r>
              <a:rPr lang="en-US" altLang="ko-KR" sz="10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(*)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NUMBER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FF00FF"/>
                </a:solidFill>
                <a:latin typeface="Courier New" panose="02070309020205020404" pitchFamily="49" charset="0"/>
              </a:rPr>
              <a:t>flights</a:t>
            </a:r>
          </a:p>
          <a:p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JOIN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FF00FF"/>
                </a:solidFill>
                <a:latin typeface="Courier New" panose="02070309020205020404" pitchFamily="49" charset="0"/>
              </a:rPr>
              <a:t>airports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ON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FF00FF"/>
                </a:solidFill>
                <a:latin typeface="Courier New" panose="02070309020205020404" pitchFamily="49" charset="0"/>
              </a:rPr>
              <a:t>flights</a:t>
            </a:r>
            <a:r>
              <a:rPr lang="en-US" altLang="ko-KR" sz="10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.</a:t>
            </a:r>
            <a:r>
              <a:rPr lang="en-US" altLang="ko-KR" sz="10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dest</a:t>
            </a:r>
            <a:r>
              <a:rPr lang="en-US" altLang="ko-KR" sz="10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000" b="0" i="0" u="none" strike="noStrike" baseline="0">
                <a:solidFill>
                  <a:srgbClr val="FF00FF"/>
                </a:solidFill>
                <a:latin typeface="Courier New" panose="02070309020205020404" pitchFamily="49" charset="0"/>
              </a:rPr>
              <a:t>airports</a:t>
            </a:r>
            <a:r>
              <a:rPr lang="en-US" altLang="ko-KR" sz="10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.</a:t>
            </a:r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code</a:t>
            </a:r>
          </a:p>
          <a:p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origin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=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008000"/>
                </a:solidFill>
                <a:latin typeface="Courier New" panose="02070309020205020404" pitchFamily="49" charset="0"/>
              </a:rPr>
              <a:t>'LAS'</a:t>
            </a:r>
          </a:p>
          <a:p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GROUP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BY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dest</a:t>
            </a:r>
          </a:p>
          <a:p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ORDER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BY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NUMBER</a:t>
            </a:r>
            <a:r>
              <a:rPr lang="en-US" altLang="ko-KR" sz="10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0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DESC</a:t>
            </a:r>
          </a:p>
        </p:txBody>
      </p:sp>
    </p:spTree>
    <p:extLst>
      <p:ext uri="{BB962C8B-B14F-4D97-AF65-F5344CB8AC3E}">
        <p14:creationId xmlns:p14="http://schemas.microsoft.com/office/powerpoint/2010/main" val="26644375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8404A-C47F-4C30-9465-0FF18948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질문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6A77C-DB5E-44B5-A035-76C417088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Q5. </a:t>
            </a:r>
            <a:r>
              <a:rPr lang="ko-KR" altLang="en-US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몇 퍼센트의 항공편에 지연이 발생하는가</a:t>
            </a:r>
            <a:r>
              <a:rPr lang="en-US" altLang="ko-KR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</a:t>
            </a:r>
          </a:p>
          <a:p>
            <a:pPr lvl="1"/>
            <a:r>
              <a:rPr lang="ko-KR" altLang="en-US" b="1">
                <a:solidFill>
                  <a:srgbClr val="404040"/>
                </a:solidFill>
                <a:latin typeface="Open Sans" panose="020B0606030504020204" pitchFamily="34" charset="0"/>
              </a:rPr>
              <a:t>출발지연</a:t>
            </a:r>
            <a:endParaRPr lang="en-US" altLang="ko-KR" b="1">
              <a:solidFill>
                <a:srgbClr val="404040"/>
              </a:solidFill>
              <a:latin typeface="Open Sans" panose="020B0606030504020204" pitchFamily="34" charset="0"/>
            </a:endParaRPr>
          </a:p>
          <a:p>
            <a:pPr lvl="1"/>
            <a:r>
              <a:rPr lang="ko-KR" altLang="en-US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도착지연</a:t>
            </a:r>
            <a:endParaRPr lang="en-US" altLang="ko-KR" b="1" i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endParaRPr lang="en-US" altLang="ko-KR" b="1" i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ko-KR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Q6. </a:t>
            </a:r>
            <a:r>
              <a:rPr lang="ko-KR" altLang="en-US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지연발생시 평균 몇분정도가 지연되는가</a:t>
            </a:r>
            <a:r>
              <a:rPr lang="en-US" altLang="ko-KR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 </a:t>
            </a:r>
          </a:p>
          <a:p>
            <a:pPr lvl="1"/>
            <a:r>
              <a:rPr lang="ko-KR" altLang="en-US" b="1">
                <a:solidFill>
                  <a:srgbClr val="404040"/>
                </a:solidFill>
                <a:latin typeface="Open Sans" panose="020B0606030504020204" pitchFamily="34" charset="0"/>
              </a:rPr>
              <a:t>출발지연</a:t>
            </a:r>
            <a:endParaRPr lang="en-US" altLang="ko-KR" b="1">
              <a:solidFill>
                <a:srgbClr val="404040"/>
              </a:solidFill>
              <a:latin typeface="Open Sans" panose="020B0606030504020204" pitchFamily="34" charset="0"/>
            </a:endParaRPr>
          </a:p>
          <a:p>
            <a:pPr lvl="1"/>
            <a:r>
              <a:rPr lang="ko-KR" altLang="en-US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도착지연 </a:t>
            </a:r>
            <a:endParaRPr lang="en-US" altLang="ko-KR" b="1" i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endParaRPr lang="en-US" altLang="ko-KR" b="1" i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ko-KR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Q7. </a:t>
            </a:r>
            <a:r>
              <a:rPr lang="ko-KR" altLang="en-US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도착지연의 주요 원인은 무엇인가</a:t>
            </a:r>
            <a:r>
              <a:rPr lang="en-US" altLang="ko-KR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? </a:t>
            </a:r>
          </a:p>
          <a:p>
            <a:endParaRPr lang="en-US" altLang="ko-KR" b="1" i="0">
              <a:solidFill>
                <a:srgbClr val="404040"/>
              </a:solidFill>
              <a:effectLst/>
              <a:latin typeface="Open Sans" panose="020B0606030504020204" pitchFamily="34" charset="0"/>
            </a:endParaRPr>
          </a:p>
          <a:p>
            <a:r>
              <a:rPr lang="en-US" altLang="ko-KR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Q8. </a:t>
            </a:r>
            <a:r>
              <a:rPr lang="ko-KR" altLang="en-US" b="1" i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전체 지연사건 중 출발지연에 이어 도착지연이 된 경우는 </a:t>
            </a:r>
            <a:r>
              <a:rPr lang="ko-KR" altLang="en-US" b="1">
                <a:solidFill>
                  <a:srgbClr val="404040"/>
                </a:solidFill>
                <a:latin typeface="Open Sans" panose="020B0606030504020204" pitchFamily="34" charset="0"/>
              </a:rPr>
              <a:t>몇 </a:t>
            </a:r>
            <a:r>
              <a:rPr lang="en-US" altLang="ko-KR" b="1">
                <a:solidFill>
                  <a:srgbClr val="404040"/>
                </a:solidFill>
                <a:latin typeface="Open Sans" panose="020B0606030504020204" pitchFamily="34" charset="0"/>
              </a:rPr>
              <a:t>%</a:t>
            </a:r>
            <a:r>
              <a:rPr lang="ko-KR" altLang="en-US" b="1">
                <a:solidFill>
                  <a:srgbClr val="404040"/>
                </a:solidFill>
                <a:latin typeface="Open Sans" panose="020B0606030504020204" pitchFamily="34" charset="0"/>
              </a:rPr>
              <a:t>인가</a:t>
            </a:r>
            <a:r>
              <a:rPr lang="en-US" altLang="ko-KR" b="1">
                <a:solidFill>
                  <a:srgbClr val="404040"/>
                </a:solidFill>
                <a:latin typeface="Open Sans" panose="020B0606030504020204" pitchFamily="34" charset="0"/>
              </a:rPr>
              <a:t>?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A96418-5090-4870-A2A8-C60207CB51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601529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17AD1-D839-4FFE-9C72-286F3877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4DA7EE-27C1-4D0C-BA80-D909E79E2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8633E-1D1F-4F63-A03B-A8D4EC9E3849}"/>
              </a:ext>
            </a:extLst>
          </p:cNvPr>
          <p:cNvSpPr txBox="1"/>
          <p:nvPr/>
        </p:nvSpPr>
        <p:spPr>
          <a:xfrm>
            <a:off x="457200" y="913697"/>
            <a:ext cx="4656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SELECT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800" b="1" i="0" u="none" strike="noStrike" baseline="0">
                <a:solidFill>
                  <a:srgbClr val="000080"/>
                </a:solidFill>
                <a:latin typeface="Courier New" panose="02070309020205020404" pitchFamily="49" charset="0"/>
              </a:rPr>
              <a:t>COUNT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(*)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8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800" b="0" i="0" u="none" strike="noStrike" baseline="0">
                <a:solidFill>
                  <a:srgbClr val="FF00FF"/>
                </a:solidFill>
                <a:latin typeface="Courier New" panose="02070309020205020404" pitchFamily="49" charset="0"/>
              </a:rPr>
              <a:t>flights</a:t>
            </a:r>
          </a:p>
          <a:p>
            <a:r>
              <a:rPr lang="en-US" altLang="ko-KR" sz="18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8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dep_del15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r>
              <a:rPr lang="en-US" altLang="ko-KR" sz="1800" b="0" i="0" u="none" strike="noStrike" baseline="0">
                <a:solidFill>
                  <a:srgbClr val="800080"/>
                </a:solidFill>
                <a:latin typeface="Courier New" panose="02070309020205020404" pitchFamily="49" charset="0"/>
              </a:rPr>
              <a:t>0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8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OR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8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arr_del15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r>
              <a:rPr lang="en-US" altLang="ko-KR" sz="1800" b="0" i="0" u="none" strike="noStrike" baseline="0">
                <a:solidFill>
                  <a:srgbClr val="800080"/>
                </a:solidFill>
                <a:latin typeface="Courier New" panose="02070309020205020404" pitchFamily="49" charset="0"/>
              </a:rPr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2F5C37-4592-456B-92B5-D90DAB5B10AE}"/>
              </a:ext>
            </a:extLst>
          </p:cNvPr>
          <p:cNvSpPr txBox="1"/>
          <p:nvPr/>
        </p:nvSpPr>
        <p:spPr>
          <a:xfrm>
            <a:off x="457200" y="1770341"/>
            <a:ext cx="4656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SELECT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800" b="1" i="0" u="none" strike="noStrike" baseline="0">
                <a:solidFill>
                  <a:srgbClr val="000080"/>
                </a:solidFill>
                <a:latin typeface="Courier New" panose="02070309020205020404" pitchFamily="49" charset="0"/>
              </a:rPr>
              <a:t>AVG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8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arr_del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)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8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800" b="0" i="0" u="none" strike="noStrike" baseline="0">
                <a:solidFill>
                  <a:srgbClr val="FF00FF"/>
                </a:solidFill>
                <a:latin typeface="Courier New" panose="02070309020205020404" pitchFamily="49" charset="0"/>
              </a:rPr>
              <a:t>flights</a:t>
            </a:r>
          </a:p>
          <a:p>
            <a:r>
              <a:rPr lang="en-US" altLang="ko-KR" sz="18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8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arr_del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r>
              <a:rPr lang="en-US" altLang="ko-KR" sz="1800" b="0" i="0" u="none" strike="noStrike" baseline="0">
                <a:solidFill>
                  <a:srgbClr val="800080"/>
                </a:solidFill>
                <a:latin typeface="Courier New" panose="02070309020205020404" pitchFamily="49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CA59F4-5ECF-434D-9462-622BAF3F847F}"/>
              </a:ext>
            </a:extLst>
          </p:cNvPr>
          <p:cNvSpPr txBox="1"/>
          <p:nvPr/>
        </p:nvSpPr>
        <p:spPr>
          <a:xfrm>
            <a:off x="523373" y="2622603"/>
            <a:ext cx="79167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SELECT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800" b="1" i="0" u="none" strike="noStrike" baseline="0">
                <a:solidFill>
                  <a:srgbClr val="000080"/>
                </a:solidFill>
                <a:latin typeface="Courier New" panose="02070309020205020404" pitchFamily="49" charset="0"/>
              </a:rPr>
              <a:t>AVG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8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ad_carrier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),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800" b="1" i="0" u="none" strike="noStrike" baseline="0">
                <a:solidFill>
                  <a:srgbClr val="000080"/>
                </a:solidFill>
                <a:latin typeface="Courier New" panose="02070309020205020404" pitchFamily="49" charset="0"/>
              </a:rPr>
              <a:t>AVG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8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ad_whether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),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800" b="1" i="0" u="none" strike="noStrike" baseline="0">
                <a:solidFill>
                  <a:srgbClr val="000080"/>
                </a:solidFill>
                <a:latin typeface="Courier New" panose="02070309020205020404" pitchFamily="49" charset="0"/>
              </a:rPr>
              <a:t>AVG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8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ad_nas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),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800" b="1" i="0" u="none" strike="noStrike" baseline="0">
                <a:solidFill>
                  <a:srgbClr val="000080"/>
                </a:solidFill>
                <a:latin typeface="Courier New" panose="02070309020205020404" pitchFamily="49" charset="0"/>
              </a:rPr>
              <a:t>AVG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8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ad_security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),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800" b="1" i="0" u="none" strike="noStrike" baseline="0">
                <a:solidFill>
                  <a:srgbClr val="000080"/>
                </a:solidFill>
                <a:latin typeface="Courier New" panose="02070309020205020404" pitchFamily="49" charset="0"/>
              </a:rPr>
              <a:t>AVG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8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ad_late_aircraft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)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8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800" b="0" i="0" u="none" strike="noStrike" baseline="0">
                <a:solidFill>
                  <a:srgbClr val="FF00FF"/>
                </a:solidFill>
                <a:latin typeface="Courier New" panose="02070309020205020404" pitchFamily="49" charset="0"/>
              </a:rPr>
              <a:t>flights</a:t>
            </a:r>
          </a:p>
          <a:p>
            <a:r>
              <a:rPr lang="en-US" altLang="ko-KR" sz="1800" b="1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WHERE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800" b="0" i="0" u="none" strike="noStrike" baseline="0">
                <a:solidFill>
                  <a:srgbClr val="808000"/>
                </a:solidFill>
                <a:latin typeface="Courier New" panose="02070309020205020404" pitchFamily="49" charset="0"/>
              </a:rPr>
              <a:t>arr_del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urier New" panose="02070309020205020404" pitchFamily="49" charset="0"/>
              </a:rPr>
              <a:t>&gt;</a:t>
            </a:r>
            <a:r>
              <a:rPr lang="en-US" altLang="ko-KR" sz="1800" b="0" i="0" u="none" strike="noStrike" baseline="0">
                <a:solidFill>
                  <a:srgbClr val="800080"/>
                </a:solidFill>
                <a:latin typeface="Courier New" panose="02070309020205020404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41646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AD48F-C411-47AA-AF50-FD3182D3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관계형 데이터베이스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6CC82E-E77E-4559-A4A2-3DB18804F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데이터를 열과 행으로 구분하여 테이블 형태로 저장하는 데이터베이스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관계형 데이터베이스를 사용하는 이유</a:t>
            </a:r>
            <a:endParaRPr lang="en-US" altLang="ko-KR"/>
          </a:p>
          <a:p>
            <a:pPr lvl="1"/>
            <a:r>
              <a:rPr lang="en-US" altLang="ko-KR"/>
              <a:t>{</a:t>
            </a:r>
            <a:r>
              <a:rPr lang="ko-KR" altLang="en-US">
                <a:solidFill>
                  <a:srgbClr val="FF0000"/>
                </a:solidFill>
              </a:rPr>
              <a:t>테이블 사이에 정의된 관계</a:t>
            </a:r>
            <a:r>
              <a:rPr lang="en-US" altLang="ko-KR"/>
              <a:t>}</a:t>
            </a:r>
            <a:r>
              <a:rPr lang="ko-KR" altLang="en-US"/>
              <a:t>와 </a:t>
            </a:r>
            <a:r>
              <a:rPr lang="en-US" altLang="ko-KR"/>
              <a:t>{</a:t>
            </a:r>
            <a:r>
              <a:rPr lang="ko-KR" altLang="en-US">
                <a:solidFill>
                  <a:srgbClr val="FF0000"/>
                </a:solidFill>
              </a:rPr>
              <a:t>쿼리문</a:t>
            </a:r>
            <a:r>
              <a:rPr lang="en-US" altLang="ko-KR"/>
              <a:t>}</a:t>
            </a:r>
            <a:r>
              <a:rPr lang="ko-KR" altLang="en-US"/>
              <a:t>을 이용하여 유용한 정보를 효율적으로 추출할 수 있다</a:t>
            </a:r>
            <a:r>
              <a:rPr lang="en-US" altLang="ko-KR"/>
              <a:t>.</a:t>
            </a: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lvl="1"/>
            <a:endParaRPr lang="en-US" altLang="ko-KR">
              <a:sym typeface="Wingdings" panose="05000000000000000000" pitchFamily="2" charset="2"/>
            </a:endParaRPr>
          </a:p>
          <a:p>
            <a:pPr marL="274320" lvl="1" indent="0">
              <a:buNone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243093-97B0-4B86-B138-AAD2D6E6B7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0977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파이썬을 이용한 데이터베이스 활용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3603865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C3F4B-D213-4E12-B3F6-EE8EB928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상황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3DB639-394F-4FFC-B088-BE2593B03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6" name="Picture 2" descr="AWS RDS – MySQL – Amazon 아마존 RDS (2) | Hoing">
            <a:extLst>
              <a:ext uri="{FF2B5EF4-FFF2-40B4-BE49-F238E27FC236}">
                <a16:creationId xmlns:a16="http://schemas.microsoft.com/office/drawing/2014/main" id="{033C9C68-74BA-40CA-B7BD-7FFAE4FEC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1030197"/>
            <a:ext cx="1631289" cy="149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745ABF-25CE-4350-B708-D945E0FC035C}"/>
              </a:ext>
            </a:extLst>
          </p:cNvPr>
          <p:cNvSpPr txBox="1"/>
          <p:nvPr/>
        </p:nvSpPr>
        <p:spPr>
          <a:xfrm>
            <a:off x="2684546" y="2673384"/>
            <a:ext cx="1226077" cy="93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아마존 클라우드 서버</a:t>
            </a:r>
          </a:p>
        </p:txBody>
      </p:sp>
      <p:pic>
        <p:nvPicPr>
          <p:cNvPr id="1028" name="Picture 4" descr="MYSQL database for Voipswitch replication | In4system">
            <a:extLst>
              <a:ext uri="{FF2B5EF4-FFF2-40B4-BE49-F238E27FC236}">
                <a16:creationId xmlns:a16="http://schemas.microsoft.com/office/drawing/2014/main" id="{52887DE5-B56B-4CA4-885E-1EF8F71622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71" y="1242435"/>
            <a:ext cx="1631289" cy="90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241FE2-70CA-4189-918C-6393F2527509}"/>
              </a:ext>
            </a:extLst>
          </p:cNvPr>
          <p:cNvSpPr txBox="1"/>
          <p:nvPr/>
        </p:nvSpPr>
        <p:spPr>
          <a:xfrm>
            <a:off x="946519" y="2199014"/>
            <a:ext cx="120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MYSQL 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67CC9FC-14F8-4FD4-9639-063892F6C72F}"/>
              </a:ext>
            </a:extLst>
          </p:cNvPr>
          <p:cNvSpPr/>
          <p:nvPr/>
        </p:nvSpPr>
        <p:spPr>
          <a:xfrm>
            <a:off x="6012658" y="703384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77EFA54-E0C9-462F-9BE2-8771465D8E5B}"/>
              </a:ext>
            </a:extLst>
          </p:cNvPr>
          <p:cNvSpPr/>
          <p:nvPr/>
        </p:nvSpPr>
        <p:spPr>
          <a:xfrm>
            <a:off x="6012658" y="1375193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CFB7140-A8C1-4E15-A76F-C813B797B38E}"/>
              </a:ext>
            </a:extLst>
          </p:cNvPr>
          <p:cNvSpPr/>
          <p:nvPr/>
        </p:nvSpPr>
        <p:spPr>
          <a:xfrm>
            <a:off x="6012658" y="2047001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F580955-65AD-44D8-A555-2FB0716604D3}"/>
              </a:ext>
            </a:extLst>
          </p:cNvPr>
          <p:cNvSpPr/>
          <p:nvPr/>
        </p:nvSpPr>
        <p:spPr>
          <a:xfrm>
            <a:off x="6165058" y="855784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1F96052-CE19-4203-B1BF-DF919A986AC8}"/>
              </a:ext>
            </a:extLst>
          </p:cNvPr>
          <p:cNvSpPr/>
          <p:nvPr/>
        </p:nvSpPr>
        <p:spPr>
          <a:xfrm>
            <a:off x="6165058" y="1527593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7C77F14-E670-4B9C-A54E-354E9D9DB8D1}"/>
              </a:ext>
            </a:extLst>
          </p:cNvPr>
          <p:cNvSpPr/>
          <p:nvPr/>
        </p:nvSpPr>
        <p:spPr>
          <a:xfrm>
            <a:off x="6165058" y="2199401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8E3ABF9-F60B-4465-9E3E-0E5ADA7CCB11}"/>
              </a:ext>
            </a:extLst>
          </p:cNvPr>
          <p:cNvSpPr/>
          <p:nvPr/>
        </p:nvSpPr>
        <p:spPr>
          <a:xfrm>
            <a:off x="6317458" y="1008184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B60A17-1531-4E15-B639-3AC484C521C0}"/>
              </a:ext>
            </a:extLst>
          </p:cNvPr>
          <p:cNvSpPr/>
          <p:nvPr/>
        </p:nvSpPr>
        <p:spPr>
          <a:xfrm>
            <a:off x="6317458" y="1679993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FC0BE94-6B83-4182-B2FA-7DD9E3EF1521}"/>
              </a:ext>
            </a:extLst>
          </p:cNvPr>
          <p:cNvSpPr/>
          <p:nvPr/>
        </p:nvSpPr>
        <p:spPr>
          <a:xfrm>
            <a:off x="6317458" y="2351801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B58207A-874C-46BC-BDD1-554FF6FA7113}"/>
              </a:ext>
            </a:extLst>
          </p:cNvPr>
          <p:cNvSpPr/>
          <p:nvPr/>
        </p:nvSpPr>
        <p:spPr>
          <a:xfrm>
            <a:off x="6469858" y="1160584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72255E6-545F-4405-A0F2-34FF3AA7346E}"/>
              </a:ext>
            </a:extLst>
          </p:cNvPr>
          <p:cNvSpPr/>
          <p:nvPr/>
        </p:nvSpPr>
        <p:spPr>
          <a:xfrm>
            <a:off x="6469858" y="1832393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4B5F22A-B724-42F5-846F-838F9F4AC1E1}"/>
              </a:ext>
            </a:extLst>
          </p:cNvPr>
          <p:cNvSpPr/>
          <p:nvPr/>
        </p:nvSpPr>
        <p:spPr>
          <a:xfrm>
            <a:off x="6469858" y="2504201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22CC0E9-A4B6-4500-BA84-D15F7C35DEB8}"/>
              </a:ext>
            </a:extLst>
          </p:cNvPr>
          <p:cNvSpPr/>
          <p:nvPr/>
        </p:nvSpPr>
        <p:spPr>
          <a:xfrm>
            <a:off x="6622258" y="1312984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C75D7D8-6B85-4F02-924F-B88509B5A0AE}"/>
              </a:ext>
            </a:extLst>
          </p:cNvPr>
          <p:cNvSpPr/>
          <p:nvPr/>
        </p:nvSpPr>
        <p:spPr>
          <a:xfrm>
            <a:off x="6622258" y="1984793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02F1DB9-A93D-460D-A871-A23CD9082157}"/>
              </a:ext>
            </a:extLst>
          </p:cNvPr>
          <p:cNvSpPr/>
          <p:nvPr/>
        </p:nvSpPr>
        <p:spPr>
          <a:xfrm>
            <a:off x="6622258" y="2656601"/>
            <a:ext cx="493295" cy="49329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왼쪽/오른쪽 34">
            <a:extLst>
              <a:ext uri="{FF2B5EF4-FFF2-40B4-BE49-F238E27FC236}">
                <a16:creationId xmlns:a16="http://schemas.microsoft.com/office/drawing/2014/main" id="{48700435-70DB-4CEE-A33E-EBDEEAEA0CAA}"/>
              </a:ext>
            </a:extLst>
          </p:cNvPr>
          <p:cNvSpPr/>
          <p:nvPr/>
        </p:nvSpPr>
        <p:spPr>
          <a:xfrm>
            <a:off x="4297738" y="1549355"/>
            <a:ext cx="1505904" cy="26469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257E9B-0E46-4B80-8911-435ED20A746E}"/>
              </a:ext>
            </a:extLst>
          </p:cNvPr>
          <p:cNvSpPr txBox="1"/>
          <p:nvPr/>
        </p:nvSpPr>
        <p:spPr>
          <a:xfrm>
            <a:off x="6317458" y="3255394"/>
            <a:ext cx="12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사용자</a:t>
            </a:r>
            <a:r>
              <a:rPr lang="en-US" altLang="ko-KR"/>
              <a:t>PC</a:t>
            </a:r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648AFC9-29B5-4A8C-9B7E-43F0CDDF553B}"/>
              </a:ext>
            </a:extLst>
          </p:cNvPr>
          <p:cNvSpPr txBox="1"/>
          <p:nvPr/>
        </p:nvSpPr>
        <p:spPr>
          <a:xfrm>
            <a:off x="4507839" y="1117232"/>
            <a:ext cx="122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접속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C61F12-FCF4-4E7C-A56F-55EE79CA78E2}"/>
              </a:ext>
            </a:extLst>
          </p:cNvPr>
          <p:cNvSpPr txBox="1"/>
          <p:nvPr/>
        </p:nvSpPr>
        <p:spPr>
          <a:xfrm>
            <a:off x="5658962" y="3568871"/>
            <a:ext cx="2560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Python(Colab)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12651F-2FA8-4CA9-B329-2DAC1960FD0D}"/>
              </a:ext>
            </a:extLst>
          </p:cNvPr>
          <p:cNvSpPr txBox="1"/>
          <p:nvPr/>
        </p:nvSpPr>
        <p:spPr>
          <a:xfrm>
            <a:off x="3816565" y="1814050"/>
            <a:ext cx="25606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pymysql</a:t>
            </a:r>
          </a:p>
          <a:p>
            <a:pPr algn="ctr"/>
            <a:endParaRPr lang="en-US" altLang="ko-KR">
              <a:solidFill>
                <a:srgbClr val="FF0000"/>
              </a:solidFill>
            </a:endParaRPr>
          </a:p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DC6221-5187-4C84-8A69-D9C2FF3C15AB}"/>
              </a:ext>
            </a:extLst>
          </p:cNvPr>
          <p:cNvSpPr txBox="1"/>
          <p:nvPr/>
        </p:nvSpPr>
        <p:spPr>
          <a:xfrm>
            <a:off x="3975530" y="3334152"/>
            <a:ext cx="23068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pandas</a:t>
            </a:r>
          </a:p>
          <a:p>
            <a:pPr algn="ctr"/>
            <a:r>
              <a:rPr lang="en-US" altLang="ko-KR">
                <a:solidFill>
                  <a:srgbClr val="FF0000"/>
                </a:solidFill>
              </a:rPr>
              <a:t>matplotlib</a:t>
            </a:r>
          </a:p>
          <a:p>
            <a:pPr algn="ctr"/>
            <a:r>
              <a:rPr lang="en-US" altLang="ko-KR">
                <a:solidFill>
                  <a:srgbClr val="FF0000"/>
                </a:solidFill>
              </a:rPr>
              <a:t>sklearn…</a:t>
            </a:r>
          </a:p>
          <a:p>
            <a:pPr algn="ctr"/>
            <a:r>
              <a:rPr lang="en-US" altLang="ko-KR">
                <a:solidFill>
                  <a:srgbClr val="FF0000"/>
                </a:solidFill>
              </a:rPr>
              <a:t>keras…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D202A1-BFA4-4B37-96FB-815BFDAFF0DF}"/>
              </a:ext>
            </a:extLst>
          </p:cNvPr>
          <p:cNvSpPr txBox="1"/>
          <p:nvPr/>
        </p:nvSpPr>
        <p:spPr>
          <a:xfrm>
            <a:off x="3857401" y="4490408"/>
            <a:ext cx="317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파이썬 데이터분석 패키지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E832DF-748C-49B1-BDC1-1D2502ED8400}"/>
              </a:ext>
            </a:extLst>
          </p:cNvPr>
          <p:cNvSpPr txBox="1"/>
          <p:nvPr/>
        </p:nvSpPr>
        <p:spPr>
          <a:xfrm>
            <a:off x="4560510" y="2143050"/>
            <a:ext cx="12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연동모듈</a:t>
            </a:r>
          </a:p>
        </p:txBody>
      </p:sp>
      <p:sp>
        <p:nvSpPr>
          <p:cNvPr id="45" name="화살표: 왼쪽/오른쪽 44">
            <a:extLst>
              <a:ext uri="{FF2B5EF4-FFF2-40B4-BE49-F238E27FC236}">
                <a16:creationId xmlns:a16="http://schemas.microsoft.com/office/drawing/2014/main" id="{225230E4-A5BE-4B3A-8025-C3688D385166}"/>
              </a:ext>
            </a:extLst>
          </p:cNvPr>
          <p:cNvSpPr/>
          <p:nvPr/>
        </p:nvSpPr>
        <p:spPr>
          <a:xfrm rot="16200000">
            <a:off x="4800389" y="2813803"/>
            <a:ext cx="601285" cy="26469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4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AF424-D93F-4BA7-8C39-D93D9F97E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854AD7-2DA0-48C9-B024-406EB002E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6779C2-AD15-49D4-860C-29D40E17D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93B1E8-6F83-44CC-B005-E300788A6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61436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118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9582D-95CE-4A34-AE8B-9D6511B3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 불러오기</a:t>
            </a:r>
            <a:r>
              <a:rPr lang="en-US" altLang="ko-KR"/>
              <a:t>/</a:t>
            </a:r>
            <a:r>
              <a:rPr lang="ko-KR" altLang="en-US"/>
              <a:t>접속</a:t>
            </a:r>
            <a:r>
              <a:rPr lang="en-US" altLang="ko-KR"/>
              <a:t>/</a:t>
            </a:r>
            <a:r>
              <a:rPr lang="ko-KR" altLang="en-US"/>
              <a:t>커서 설정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710614B-156C-4F2F-94F7-B70C8D517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0550" y="1219200"/>
            <a:ext cx="7962900" cy="47720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5F63B5-49FE-4549-B394-6168B9901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02472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E4785-9600-4D11-AA63-6F831A13B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실행 결과확인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06AE4EA-7C06-4D3A-93DD-BDFC8ED73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076616"/>
            <a:ext cx="8229600" cy="39624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E5520A-4484-4884-A4D3-95E6031D9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98550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93DA0-6FFB-4EB4-9B68-D61C7C29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접속끊기</a:t>
            </a:r>
            <a:r>
              <a:rPr lang="en-US" altLang="ko-KR"/>
              <a:t>/</a:t>
            </a:r>
            <a:r>
              <a:rPr lang="ko-KR" altLang="en-US"/>
              <a:t>재접속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F10C403-7F63-418E-BBFD-08E94443A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0957" y="914400"/>
            <a:ext cx="7222885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A96A6B-73B3-470D-9E5A-7EC22FB06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189735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32493-7200-4B53-8C94-1E70EF599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처리 예시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E2312-D369-4CA8-A32C-42139B50B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38579"/>
            <a:ext cx="8229600" cy="5382452"/>
          </a:xfrm>
        </p:spPr>
        <p:txBody>
          <a:bodyPr/>
          <a:lstStyle/>
          <a:p>
            <a:r>
              <a:rPr lang="ko-KR" altLang="en-US"/>
              <a:t>어떤 공항이 사용량이 가장 많았는가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0FE071-FF8A-487D-AAE5-6C5AE55E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63B037-0BCB-4D55-AFB4-B92052961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98" y="1383844"/>
            <a:ext cx="4518306" cy="44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8321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9F813-227D-4326-A655-1C0214D2D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DataFrame</a:t>
            </a:r>
            <a:r>
              <a:rPr lang="ko-KR" altLang="en-US"/>
              <a:t> 객체로 결과 옮기기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304F31F-F707-4621-90FB-2A7E2D5E7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7042" y="914400"/>
            <a:ext cx="5282389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3A81C2-3473-458C-88A5-33753C69B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212245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3B30EA-1AC4-4EB6-B292-0B1316B31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그래프로 표현해보기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C455145-F4A8-42B3-8731-EDB0E23E8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5704" y="1438275"/>
            <a:ext cx="5514975" cy="43338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9A4084-5F1A-43D8-825C-44B073887E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4480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D4AD5-8025-417A-B043-46D59A44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</a:t>
            </a:r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3D00737-174A-4200-B41F-87B1C5999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861" y="914400"/>
            <a:ext cx="4963697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036EB5-4D38-48A1-92B8-39F5A250FE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5964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6C6C3-348F-4C65-99BD-CD718FD7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용어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0F27A7-7B0C-4ACA-BC8E-7F6B30162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데이터베이스</a:t>
            </a:r>
            <a:r>
              <a:rPr lang="en-US" altLang="ko-KR"/>
              <a:t>(Database)</a:t>
            </a:r>
          </a:p>
          <a:p>
            <a:pPr lvl="1"/>
            <a:r>
              <a:rPr lang="ko-KR" altLang="en-US"/>
              <a:t>데이터베이스의 기본 단위</a:t>
            </a:r>
            <a:endParaRPr lang="en-US" altLang="ko-KR"/>
          </a:p>
          <a:p>
            <a:pPr lvl="1"/>
            <a:r>
              <a:rPr lang="ko-KR" altLang="en-US"/>
              <a:t>여러 개의 테이블로 구성되어 있음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테이블</a:t>
            </a:r>
            <a:r>
              <a:rPr lang="en-US" altLang="ko-KR"/>
              <a:t>(table) </a:t>
            </a:r>
            <a:r>
              <a:rPr lang="ko-KR" altLang="en-US"/>
              <a:t>또는 관계</a:t>
            </a:r>
            <a:r>
              <a:rPr lang="en-US" altLang="ko-KR"/>
              <a:t>(relation)</a:t>
            </a:r>
          </a:p>
          <a:p>
            <a:pPr lvl="1"/>
            <a:r>
              <a:rPr lang="ko-KR" altLang="en-US"/>
              <a:t>속성</a:t>
            </a:r>
            <a:r>
              <a:rPr lang="en-US" altLang="ko-KR"/>
              <a:t>(attribute)</a:t>
            </a:r>
            <a:r>
              <a:rPr lang="ko-KR" altLang="en-US"/>
              <a:t>과 튜플</a:t>
            </a:r>
            <a:r>
              <a:rPr lang="en-US" altLang="ko-KR"/>
              <a:t>(tuple)</a:t>
            </a:r>
            <a:r>
              <a:rPr lang="ko-KR" altLang="en-US"/>
              <a:t>로 구성되어 있음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튜플</a:t>
            </a:r>
            <a:r>
              <a:rPr lang="en-US" altLang="ko-KR"/>
              <a:t>(tuple)</a:t>
            </a:r>
            <a:r>
              <a:rPr lang="ko-KR" altLang="en-US"/>
              <a:t> 또는 행</a:t>
            </a:r>
            <a:r>
              <a:rPr lang="en-US" altLang="ko-KR"/>
              <a:t>(row)</a:t>
            </a:r>
          </a:p>
          <a:p>
            <a:pPr lvl="1"/>
            <a:r>
              <a:rPr lang="ko-KR" altLang="en-US"/>
              <a:t>데이터로 기록하고자 하는 대상</a:t>
            </a:r>
            <a:r>
              <a:rPr lang="en-US" altLang="ko-KR"/>
              <a:t>(object)</a:t>
            </a:r>
            <a:r>
              <a:rPr lang="ko-KR" altLang="en-US"/>
              <a:t>을 의미</a:t>
            </a:r>
            <a:endParaRPr lang="en-US" altLang="ko-KR"/>
          </a:p>
          <a:p>
            <a:pPr lvl="1"/>
            <a:r>
              <a:rPr lang="ko-KR" altLang="en-US"/>
              <a:t>사람</a:t>
            </a:r>
            <a:r>
              <a:rPr lang="en-US" altLang="ko-KR"/>
              <a:t>, </a:t>
            </a:r>
            <a:r>
              <a:rPr lang="ko-KR" altLang="en-US"/>
              <a:t>음원</a:t>
            </a:r>
            <a:r>
              <a:rPr lang="en-US" altLang="ko-KR"/>
              <a:t>, </a:t>
            </a:r>
            <a:r>
              <a:rPr lang="ko-KR" altLang="en-US"/>
              <a:t>주문</a:t>
            </a:r>
            <a:r>
              <a:rPr lang="en-US" altLang="ko-KR"/>
              <a:t>..</a:t>
            </a:r>
          </a:p>
          <a:p>
            <a:pPr lvl="1"/>
            <a:endParaRPr lang="en-US" altLang="ko-KR"/>
          </a:p>
          <a:p>
            <a:r>
              <a:rPr lang="ko-KR" altLang="en-US"/>
              <a:t>속성</a:t>
            </a:r>
            <a:r>
              <a:rPr lang="en-US" altLang="ko-KR"/>
              <a:t>(Attribute) </a:t>
            </a:r>
            <a:r>
              <a:rPr lang="ko-KR" altLang="en-US"/>
              <a:t>또는 열</a:t>
            </a:r>
            <a:r>
              <a:rPr lang="en-US" altLang="ko-KR"/>
              <a:t>(column) </a:t>
            </a:r>
            <a:r>
              <a:rPr lang="ko-KR" altLang="en-US"/>
              <a:t>또는 필드</a:t>
            </a:r>
            <a:r>
              <a:rPr lang="en-US" altLang="ko-KR"/>
              <a:t>(field)</a:t>
            </a:r>
          </a:p>
          <a:p>
            <a:pPr lvl="1"/>
            <a:r>
              <a:rPr lang="ko-KR" altLang="en-US"/>
              <a:t>데이터를 구성하는 각각의 대상의 특징을 정의해 놓은 것</a:t>
            </a:r>
            <a:endParaRPr lang="en-US" altLang="ko-KR"/>
          </a:p>
          <a:p>
            <a:pPr lvl="1"/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F7D702-3D05-46DA-8DB1-F924921DE9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191658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768F0-767D-4FE1-A5EC-11A50891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데이터프레임 전처리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AB20F11-B9DA-418A-BF2F-4C067AC5C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2361" y="914400"/>
            <a:ext cx="3196649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0966BD-C0E7-40EF-BA85-F642CA49C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805165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643B9-08CB-42E6-8B71-6308C06F3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그래프 그리기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38119D0-11F5-4C91-93AD-2CEC8B74E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1230" y="914400"/>
            <a:ext cx="7441540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FC8C46-BB89-4A0D-BB49-D22D3CC7C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079374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7FF03-D7F6-4C22-8ACA-1455DDF51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</a:t>
            </a: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A2932-7314-498D-BE36-CD66C6970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431DB4-4685-45B0-A30C-AF7B5408B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0B8177-20EF-4569-B19E-9E4611A2D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7910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9367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DCABD-C41E-4A72-9653-A9EDD224C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파이차트 만들어보기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CD8367-0EFF-46F7-8DC6-D732BE0F4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534B38B-9B71-45BE-852A-31CEB4601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7925" y="914400"/>
            <a:ext cx="486550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004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80CB0-8036-4431-8F7C-4BF64D78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F1459B-EB73-4143-B82E-7AAE1E24B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어떤항공사가 </a:t>
            </a:r>
            <a:r>
              <a:rPr lang="en-US" altLang="ko-KR"/>
              <a:t>LAS </a:t>
            </a:r>
            <a:r>
              <a:rPr lang="ko-KR" altLang="en-US"/>
              <a:t>항공을 제일 많이 활용하였는가</a:t>
            </a:r>
            <a:r>
              <a:rPr lang="en-US" altLang="ko-KR"/>
              <a:t>?</a:t>
            </a:r>
          </a:p>
          <a:p>
            <a:r>
              <a:rPr lang="ko-KR" altLang="en-US"/>
              <a:t>위 쿼리를 실행하여 파이썬의 </a:t>
            </a:r>
            <a:r>
              <a:rPr lang="en-US" altLang="ko-KR"/>
              <a:t>matplotlib </a:t>
            </a:r>
            <a:r>
              <a:rPr lang="ko-KR" altLang="en-US"/>
              <a:t>라이브러리의 </a:t>
            </a:r>
            <a:r>
              <a:rPr lang="en-US" altLang="ko-KR"/>
              <a:t>bar</a:t>
            </a:r>
            <a:r>
              <a:rPr lang="ko-KR" altLang="en-US"/>
              <a:t>차트로 표현해 보시오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354180-374C-4A88-B6B0-CD3955EF7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193204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CDE9E-4B6D-42B1-9B84-EF660D76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92B143-4FC3-424B-AD51-179D9E7BF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pymysql </a:t>
            </a:r>
            <a:r>
              <a:rPr lang="ko-KR" altLang="en-US"/>
              <a:t>불러오기</a:t>
            </a:r>
            <a:endParaRPr lang="en-US" altLang="ko-KR"/>
          </a:p>
          <a:p>
            <a:r>
              <a:rPr lang="en-US" altLang="ko-KR"/>
              <a:t>conn </a:t>
            </a:r>
            <a:r>
              <a:rPr lang="ko-KR" altLang="en-US"/>
              <a:t>만들어 접속하기</a:t>
            </a:r>
            <a:endParaRPr lang="en-US" altLang="ko-KR"/>
          </a:p>
          <a:p>
            <a:r>
              <a:rPr lang="en-US" altLang="ko-KR"/>
              <a:t>cur </a:t>
            </a:r>
            <a:r>
              <a:rPr lang="ko-KR" altLang="en-US"/>
              <a:t>커서 생성하기</a:t>
            </a:r>
            <a:endParaRPr lang="en-US" altLang="ko-KR"/>
          </a:p>
          <a:p>
            <a:r>
              <a:rPr lang="en-US" altLang="ko-KR"/>
              <a:t>execute</a:t>
            </a:r>
            <a:r>
              <a:rPr lang="ko-KR" altLang="en-US"/>
              <a:t>와 함께 쿼리문 실행하기</a:t>
            </a:r>
            <a:endParaRPr lang="en-US" altLang="ko-KR"/>
          </a:p>
          <a:p>
            <a:r>
              <a:rPr lang="en-US" altLang="ko-KR"/>
              <a:t>fetchall()</a:t>
            </a:r>
            <a:r>
              <a:rPr lang="ko-KR" altLang="en-US"/>
              <a:t>로 결과 받기</a:t>
            </a:r>
            <a:endParaRPr lang="en-US" altLang="ko-KR"/>
          </a:p>
          <a:p>
            <a:r>
              <a:rPr lang="ko-KR" altLang="en-US"/>
              <a:t>결과를 파이썬 객체로 옮기기</a:t>
            </a:r>
            <a:r>
              <a:rPr lang="en-US" altLang="ko-KR"/>
              <a:t>(</a:t>
            </a:r>
            <a:r>
              <a:rPr lang="ko-KR" altLang="en-US"/>
              <a:t>리스트</a:t>
            </a:r>
            <a:r>
              <a:rPr lang="en-US" altLang="ko-KR"/>
              <a:t>, </a:t>
            </a:r>
            <a:r>
              <a:rPr lang="ko-KR" altLang="en-US"/>
              <a:t>데이터프레임</a:t>
            </a:r>
            <a:r>
              <a:rPr lang="en-US" altLang="ko-KR"/>
              <a:t>)</a:t>
            </a:r>
          </a:p>
          <a:p>
            <a:r>
              <a:rPr lang="ko-KR" altLang="en-US"/>
              <a:t>결과를 시각화하기 </a:t>
            </a:r>
            <a:r>
              <a:rPr lang="en-US" altLang="ko-KR"/>
              <a:t>(matplotlib)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AC74F0-AFCF-4322-8E50-6F2256789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71273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데이터베이스 설계이론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9229100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CF3F0-4799-4999-8860-6061A9A62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데이터베이스 설계란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F6924E-AF43-477B-8750-27C10AD2B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데이터베이스 설계</a:t>
            </a:r>
          </a:p>
          <a:p>
            <a:pPr lvl="1">
              <a:lnSpc>
                <a:spcPct val="150000"/>
              </a:lnSpc>
            </a:pPr>
            <a:r>
              <a:rPr lang="ko-KR" altLang="en-US"/>
              <a:t>사용자의 다양한 요구 사항을 고려하여 데이터베이스를 생성하는 과정</a:t>
            </a:r>
            <a:endParaRPr lang="en-US" altLang="ko-KR"/>
          </a:p>
          <a:p>
            <a:pPr lvl="8">
              <a:lnSpc>
                <a:spcPct val="150000"/>
              </a:lnSpc>
            </a:pPr>
            <a:endParaRPr lang="en-US" altLang="ko-KR" sz="700"/>
          </a:p>
          <a:p>
            <a:pPr>
              <a:lnSpc>
                <a:spcPct val="150000"/>
              </a:lnSpc>
            </a:pPr>
            <a:r>
              <a:rPr lang="ko-KR" altLang="en-US"/>
              <a:t>관계 데이터베이스의 대표적인 설계 방법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/>
              <a:t>E-R </a:t>
            </a:r>
            <a:r>
              <a:rPr lang="ko-KR" altLang="en-US"/>
              <a:t>모델과 릴레이션 변환 규칙을 이용한 설계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정규화를 이용하여 가다듬기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3EAFC3-0EF8-4793-9E83-D4D9CC457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0270349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FB995C-88D8-4812-9CD9-AFADA8488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데이터베이스 설계단계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8A899E-AC9D-4307-A347-38ACAD388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8C5216-64D0-4CA2-96FD-FDDC162E8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F6001B-35DD-49E2-9846-22B92EEFC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39" y="971905"/>
            <a:ext cx="3401443" cy="491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0996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CB5E6-FD17-4055-AB61-BDD08B54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데이터베이스 설계단계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DDB9D5-4F5E-446C-99F8-D66F7D3A59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DDF8C15A-9583-43B2-B9F2-B03FB58E0D21}"/>
              </a:ext>
            </a:extLst>
          </p:cNvPr>
          <p:cNvSpPr/>
          <p:nvPr/>
        </p:nvSpPr>
        <p:spPr>
          <a:xfrm>
            <a:off x="1075855" y="1126565"/>
            <a:ext cx="450050" cy="2655295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2A51A4-44FB-48EF-8CBB-D4774EF36B14}"/>
              </a:ext>
            </a:extLst>
          </p:cNvPr>
          <p:cNvSpPr txBox="1"/>
          <p:nvPr/>
        </p:nvSpPr>
        <p:spPr>
          <a:xfrm>
            <a:off x="-105358" y="2269546"/>
            <a:ext cx="139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핵심 단계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6E2F84-223D-4018-9B92-F8A7CC1F6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870" y="1007956"/>
            <a:ext cx="66865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83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47F74-5BEF-4605-B362-192FC1157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테이블의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D51CC9-FC0F-4304-9DB8-EEA6C4FCB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275347"/>
            <a:ext cx="4114800" cy="5020802"/>
          </a:xfrm>
        </p:spPr>
        <p:txBody>
          <a:bodyPr/>
          <a:lstStyle/>
          <a:p>
            <a:pPr lvl="0">
              <a:buClr>
                <a:srgbClr val="93A299"/>
              </a:buClr>
              <a:defRPr/>
            </a:pPr>
            <a:r>
              <a:rPr lang="ko-KR" altLang="en-US">
                <a:solidFill>
                  <a:srgbClr val="292934"/>
                </a:solidFill>
              </a:rPr>
              <a:t>주문내역 테이블</a:t>
            </a:r>
            <a:endParaRPr lang="en-US" altLang="ko-KR">
              <a:solidFill>
                <a:srgbClr val="292934"/>
              </a:solidFill>
            </a:endParaRPr>
          </a:p>
          <a:p>
            <a:pPr lvl="0">
              <a:buClr>
                <a:srgbClr val="93A299"/>
              </a:buClr>
              <a:defRPr/>
            </a:pPr>
            <a:endParaRPr lang="en-US" altLang="ko-KR">
              <a:solidFill>
                <a:srgbClr val="292934"/>
              </a:solidFill>
            </a:endParaRPr>
          </a:p>
          <a:p>
            <a:pPr lvl="0">
              <a:buClr>
                <a:srgbClr val="93A299"/>
              </a:buClr>
              <a:defRPr/>
            </a:pPr>
            <a:r>
              <a:rPr lang="ko-KR" altLang="en-US">
                <a:solidFill>
                  <a:srgbClr val="292934"/>
                </a:solidFill>
              </a:rPr>
              <a:t>튜플 </a:t>
            </a:r>
            <a:r>
              <a:rPr lang="en-US" altLang="ko-KR">
                <a:solidFill>
                  <a:srgbClr val="292934"/>
                </a:solidFill>
              </a:rPr>
              <a:t>=</a:t>
            </a:r>
            <a:r>
              <a:rPr lang="ko-KR" altLang="en-US">
                <a:solidFill>
                  <a:srgbClr val="292934"/>
                </a:solidFill>
              </a:rPr>
              <a:t> 행</a:t>
            </a:r>
            <a:endParaRPr lang="en-US" altLang="ko-KR">
              <a:solidFill>
                <a:srgbClr val="292934"/>
              </a:solidFill>
            </a:endParaRPr>
          </a:p>
          <a:p>
            <a:pPr lvl="1">
              <a:buClr>
                <a:srgbClr val="93A299"/>
              </a:buClr>
              <a:defRPr/>
            </a:pPr>
            <a:r>
              <a:rPr lang="ko-KR" altLang="en-US">
                <a:solidFill>
                  <a:srgbClr val="292934"/>
                </a:solidFill>
              </a:rPr>
              <a:t>개별 주문내역들을 의미</a:t>
            </a:r>
            <a:endParaRPr lang="en-US" altLang="ko-KR">
              <a:solidFill>
                <a:srgbClr val="292934"/>
              </a:solidFill>
            </a:endParaRPr>
          </a:p>
          <a:p>
            <a:pPr lvl="1">
              <a:buClr>
                <a:srgbClr val="93A299"/>
              </a:buClr>
              <a:defRPr/>
            </a:pPr>
            <a:r>
              <a:rPr lang="ko-KR" altLang="en-US">
                <a:solidFill>
                  <a:srgbClr val="292934"/>
                </a:solidFill>
              </a:rPr>
              <a:t>테이블 내에 총 </a:t>
            </a:r>
            <a:r>
              <a:rPr lang="en-US" altLang="ko-KR">
                <a:solidFill>
                  <a:srgbClr val="292934"/>
                </a:solidFill>
              </a:rPr>
              <a:t>10</a:t>
            </a:r>
            <a:r>
              <a:rPr lang="ko-KR" altLang="en-US">
                <a:solidFill>
                  <a:srgbClr val="292934"/>
                </a:solidFill>
              </a:rPr>
              <a:t>개의 행이 존재</a:t>
            </a:r>
            <a:endParaRPr lang="en-US" altLang="ko-KR">
              <a:solidFill>
                <a:srgbClr val="292934"/>
              </a:solidFill>
            </a:endParaRPr>
          </a:p>
          <a:p>
            <a:pPr lvl="1">
              <a:buClr>
                <a:srgbClr val="93A299"/>
              </a:buClr>
              <a:defRPr/>
            </a:pPr>
            <a:endParaRPr lang="en-US" altLang="ko-KR">
              <a:solidFill>
                <a:srgbClr val="292934"/>
              </a:solidFill>
            </a:endParaRPr>
          </a:p>
          <a:p>
            <a:pPr lvl="0">
              <a:buClr>
                <a:srgbClr val="93A299"/>
              </a:buClr>
              <a:defRPr/>
            </a:pPr>
            <a:r>
              <a:rPr lang="ko-KR" altLang="en-US">
                <a:solidFill>
                  <a:srgbClr val="292934"/>
                </a:solidFill>
              </a:rPr>
              <a:t>속성 </a:t>
            </a:r>
            <a:r>
              <a:rPr lang="en-US" altLang="ko-KR">
                <a:solidFill>
                  <a:srgbClr val="292934"/>
                </a:solidFill>
              </a:rPr>
              <a:t>=</a:t>
            </a:r>
            <a:r>
              <a:rPr lang="ko-KR" altLang="en-US">
                <a:solidFill>
                  <a:srgbClr val="292934"/>
                </a:solidFill>
              </a:rPr>
              <a:t> 열 </a:t>
            </a:r>
            <a:r>
              <a:rPr lang="en-US" altLang="ko-KR">
                <a:solidFill>
                  <a:srgbClr val="292934"/>
                </a:solidFill>
              </a:rPr>
              <a:t>= </a:t>
            </a:r>
            <a:r>
              <a:rPr lang="ko-KR" altLang="en-US">
                <a:solidFill>
                  <a:srgbClr val="292934"/>
                </a:solidFill>
              </a:rPr>
              <a:t>필드</a:t>
            </a:r>
            <a:endParaRPr lang="en-US" altLang="ko-KR">
              <a:solidFill>
                <a:srgbClr val="292934"/>
              </a:solidFill>
            </a:endParaRPr>
          </a:p>
          <a:p>
            <a:pPr lvl="1">
              <a:buClr>
                <a:srgbClr val="93A299"/>
              </a:buClr>
              <a:defRPr/>
            </a:pPr>
            <a:r>
              <a:rPr lang="ko-KR" altLang="en-US">
                <a:solidFill>
                  <a:srgbClr val="292934"/>
                </a:solidFill>
              </a:rPr>
              <a:t>각 주문내역에 기록되어야 하는 특성들</a:t>
            </a:r>
            <a:endParaRPr lang="en-US" altLang="ko-KR">
              <a:solidFill>
                <a:srgbClr val="292934"/>
              </a:solidFill>
            </a:endParaRPr>
          </a:p>
          <a:p>
            <a:pPr lvl="1">
              <a:buClr>
                <a:srgbClr val="93A299"/>
              </a:buClr>
              <a:defRPr/>
            </a:pPr>
            <a:r>
              <a:rPr lang="ko-KR" altLang="en-US">
                <a:solidFill>
                  <a:srgbClr val="292934"/>
                </a:solidFill>
              </a:rPr>
              <a:t>주문번호</a:t>
            </a:r>
            <a:r>
              <a:rPr lang="en-US" altLang="ko-KR">
                <a:solidFill>
                  <a:srgbClr val="292934"/>
                </a:solidFill>
              </a:rPr>
              <a:t>, </a:t>
            </a:r>
            <a:r>
              <a:rPr lang="ko-KR" altLang="en-US">
                <a:solidFill>
                  <a:srgbClr val="292934"/>
                </a:solidFill>
              </a:rPr>
              <a:t>주문일자</a:t>
            </a:r>
            <a:r>
              <a:rPr lang="en-US" altLang="ko-KR">
                <a:solidFill>
                  <a:srgbClr val="292934"/>
                </a:solidFill>
              </a:rPr>
              <a:t>, </a:t>
            </a:r>
            <a:r>
              <a:rPr lang="ko-KR" altLang="en-US">
                <a:solidFill>
                  <a:srgbClr val="292934"/>
                </a:solidFill>
              </a:rPr>
              <a:t>제품명</a:t>
            </a:r>
            <a:r>
              <a:rPr lang="en-US" altLang="ko-KR">
                <a:solidFill>
                  <a:srgbClr val="292934"/>
                </a:solidFill>
              </a:rPr>
              <a:t>, </a:t>
            </a:r>
            <a:r>
              <a:rPr lang="ko-KR" altLang="en-US">
                <a:solidFill>
                  <a:srgbClr val="292934"/>
                </a:solidFill>
              </a:rPr>
              <a:t>판매금액</a:t>
            </a:r>
            <a:endParaRPr lang="en-US" altLang="ko-KR">
              <a:solidFill>
                <a:srgbClr val="292934"/>
              </a:solidFill>
            </a:endParaRP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2A189B-BB4D-44A0-ACD9-7B9F39F5A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BF65C9-785E-4486-BDD0-A56507F2F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652" b="24112"/>
          <a:stretch/>
        </p:blipFill>
        <p:spPr>
          <a:xfrm>
            <a:off x="629608" y="1182291"/>
            <a:ext cx="3641603" cy="36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2559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8E391-0D9C-4A2B-94AC-C832BE2AE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</a:t>
            </a:r>
            <a:r>
              <a:rPr lang="ko-KR" altLang="en-US"/>
              <a:t>단계</a:t>
            </a:r>
            <a:r>
              <a:rPr lang="en-US" altLang="ko-KR"/>
              <a:t>: </a:t>
            </a:r>
            <a:r>
              <a:rPr lang="ko-KR" altLang="en-US"/>
              <a:t>요구사항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6A3C91-D3B3-48B8-AB31-3F5BB5B9E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/>
              <a:t>목적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사용자의 요구 사항을 수집하고 분석하여</a:t>
            </a:r>
            <a:r>
              <a:rPr lang="en-US" altLang="ko-KR"/>
              <a:t> </a:t>
            </a:r>
            <a:r>
              <a:rPr lang="ko-KR" altLang="en-US"/>
              <a:t>개발할 데이터베이스의 용도를 파악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업무에 필요한 데이터가 무엇인지</a:t>
            </a:r>
            <a:r>
              <a:rPr lang="en-US" altLang="ko-KR"/>
              <a:t>, </a:t>
            </a:r>
            <a:r>
              <a:rPr lang="ko-KR" altLang="en-US"/>
              <a:t>그 데이터에 어떤 처리가 필요한지 등을 고려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결과물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요구 사항 명세서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주요 작업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데이터베이스를 실제로 사용할 주요 사용자의 범위를 결정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사용자가 조직에서 수행하는 업무를 분석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면담</a:t>
            </a:r>
            <a:r>
              <a:rPr lang="en-US" altLang="ko-KR"/>
              <a:t>, </a:t>
            </a:r>
            <a:r>
              <a:rPr lang="ko-KR" altLang="en-US"/>
              <a:t>설문 조사</a:t>
            </a:r>
            <a:r>
              <a:rPr lang="en-US" altLang="ko-KR"/>
              <a:t>, </a:t>
            </a:r>
            <a:r>
              <a:rPr lang="ko-KR" altLang="en-US"/>
              <a:t>업무 관련 문서 분석 등의 방법을 이용해 요구 사항 수집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수집된 요구 사항에 대한 분석 결과를 요구 사항 명세서로 작성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D685DF-58A0-4E7B-8DB3-00F9DF180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85633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778F4-0BD2-4296-A845-3879DAF01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</a:t>
            </a:r>
            <a:r>
              <a:rPr lang="ko-KR" altLang="en-US"/>
              <a:t>단계</a:t>
            </a:r>
            <a:r>
              <a:rPr lang="en-US" altLang="ko-KR"/>
              <a:t>: </a:t>
            </a:r>
            <a:r>
              <a:rPr lang="ko-KR" altLang="en-US"/>
              <a:t>요구사항분석 예시 </a:t>
            </a:r>
            <a:r>
              <a:rPr lang="en-US" altLang="ko-KR"/>
              <a:t>(</a:t>
            </a:r>
            <a:r>
              <a:rPr lang="ko-KR" altLang="en-US"/>
              <a:t>마트 데이터베이스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0DF84-D6CB-43F0-BACF-EB81C7B53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8FF96B-9979-47E1-BA59-843584D14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F11013-DDEA-415A-8519-2406842D3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18" y="1007956"/>
            <a:ext cx="7664245" cy="488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0400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89380-F332-4688-B4F0-6780C7F4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단계</a:t>
            </a:r>
            <a:r>
              <a:rPr lang="en-US" altLang="ko-KR"/>
              <a:t>: </a:t>
            </a:r>
            <a:r>
              <a:rPr lang="ko-KR" altLang="en-US"/>
              <a:t>개념적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E57DAA-2373-4DF6-B723-BEC216006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/>
              <a:t>목적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/>
              <a:t>DBMS</a:t>
            </a:r>
            <a:r>
              <a:rPr lang="ko-KR" altLang="en-US"/>
              <a:t>에 독립적인 개념적 스키마 설계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요구 사항 분석 결과물을 개념적 데이터 모델을 이용해 개념적 구조로 표현 </a:t>
            </a:r>
            <a:br>
              <a:rPr lang="en-US" altLang="ko-KR"/>
            </a:br>
            <a:r>
              <a:rPr lang="ko-KR" altLang="en-US">
                <a:solidFill>
                  <a:srgbClr val="0070C0"/>
                </a:solidFill>
                <a:sym typeface="Wingdings"/>
              </a:rPr>
              <a:t></a:t>
            </a:r>
            <a:r>
              <a:rPr lang="ko-KR" altLang="en-US">
                <a:sym typeface="Wingdings"/>
              </a:rPr>
              <a:t> </a:t>
            </a:r>
            <a:r>
              <a:rPr lang="ko-KR" altLang="en-US"/>
              <a:t>개념적 모델링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결과물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개념적 스키마</a:t>
            </a:r>
            <a:r>
              <a:rPr lang="en-US" altLang="ko-KR"/>
              <a:t> : E-R (Entity-Relation) </a:t>
            </a:r>
            <a:r>
              <a:rPr lang="ko-KR" altLang="en-US"/>
              <a:t>다이어그램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주요 작업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요구 사항 분석 결과를 기반으로 중요한 개체를 추출하고 개체 간의 관계를 </a:t>
            </a:r>
            <a:br>
              <a:rPr lang="en-US" altLang="ko-KR"/>
            </a:br>
            <a:r>
              <a:rPr lang="ko-KR" altLang="en-US"/>
              <a:t>결정하여 </a:t>
            </a:r>
            <a:r>
              <a:rPr lang="en-US" altLang="ko-KR"/>
              <a:t>E-R </a:t>
            </a:r>
            <a:r>
              <a:rPr lang="ko-KR" altLang="en-US"/>
              <a:t>다이어그램으로 표현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51D945-7045-4968-B371-C2A43CEF5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069135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DA5A6-81C8-4E05-9C42-2E7D404B0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개념설계 </a:t>
            </a:r>
            <a:r>
              <a:rPr lang="en-US" altLang="ko-KR"/>
              <a:t>(1/3) : </a:t>
            </a:r>
            <a:r>
              <a:rPr lang="ko-KR" altLang="en-US"/>
              <a:t>개체와 속성추출 </a:t>
            </a:r>
            <a:r>
              <a:rPr lang="en-US" altLang="ko-KR"/>
              <a:t>(Entity)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32F752-BC19-4A84-8BF9-90AFC92FA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/>
              <a:t>개체 </a:t>
            </a:r>
            <a:r>
              <a:rPr lang="en-US" altLang="ko-KR"/>
              <a:t>: </a:t>
            </a:r>
            <a:r>
              <a:rPr lang="ko-KR" altLang="en-US"/>
              <a:t>저장할 만한 가치가 있는 중요 데이터를 가진 사람이나 사물 등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병원 데이터베이스 개발에 필요한 개체</a:t>
            </a:r>
            <a:endParaRPr lang="en-US" altLang="ko-KR"/>
          </a:p>
          <a:p>
            <a:pPr lvl="2">
              <a:lnSpc>
                <a:spcPct val="150000"/>
              </a:lnSpc>
            </a:pPr>
            <a:r>
              <a:rPr lang="ko-KR" altLang="en-US"/>
              <a:t>병원 운영에 필요한 사람 </a:t>
            </a:r>
            <a:r>
              <a:rPr lang="en-US" altLang="ko-KR"/>
              <a:t>: </a:t>
            </a:r>
            <a:r>
              <a:rPr lang="ko-KR" altLang="en-US"/>
              <a:t>환자</a:t>
            </a:r>
            <a:r>
              <a:rPr lang="en-US" altLang="ko-KR"/>
              <a:t>, </a:t>
            </a:r>
            <a:r>
              <a:rPr lang="ko-KR" altLang="en-US"/>
              <a:t>의사</a:t>
            </a:r>
            <a:r>
              <a:rPr lang="en-US" altLang="ko-KR"/>
              <a:t>, </a:t>
            </a:r>
            <a:r>
              <a:rPr lang="ko-KR" altLang="en-US"/>
              <a:t>간호사 등</a:t>
            </a:r>
            <a:endParaRPr lang="en-US" altLang="ko-KR"/>
          </a:p>
          <a:p>
            <a:pPr lvl="2">
              <a:lnSpc>
                <a:spcPct val="150000"/>
              </a:lnSpc>
            </a:pPr>
            <a:r>
              <a:rPr lang="ko-KR" altLang="en-US"/>
              <a:t>병원 운영에 필요한 사물 </a:t>
            </a:r>
            <a:r>
              <a:rPr lang="en-US" altLang="ko-KR"/>
              <a:t>: </a:t>
            </a:r>
            <a:r>
              <a:rPr lang="ko-KR" altLang="en-US"/>
              <a:t>병실</a:t>
            </a:r>
            <a:r>
              <a:rPr lang="en-US" altLang="ko-KR"/>
              <a:t>, </a:t>
            </a:r>
            <a:r>
              <a:rPr lang="ko-KR" altLang="en-US"/>
              <a:t>수술실</a:t>
            </a:r>
            <a:r>
              <a:rPr lang="en-US" altLang="ko-KR"/>
              <a:t>, </a:t>
            </a:r>
            <a:r>
              <a:rPr lang="ko-KR" altLang="en-US"/>
              <a:t>의료 장비 등</a:t>
            </a:r>
            <a:r>
              <a:rPr lang="en-US" altLang="ko-KR"/>
              <a:t> 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개체 추출 방법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요구 사항 문장에서 업무와 관련이 깊은 의미 있는 </a:t>
            </a:r>
            <a:r>
              <a:rPr lang="ko-KR" altLang="en-US" b="1">
                <a:solidFill>
                  <a:srgbClr val="FF0000"/>
                </a:solidFill>
              </a:rPr>
              <a:t>명사</a:t>
            </a:r>
            <a:r>
              <a:rPr lang="ko-KR" altLang="en-US"/>
              <a:t>를 찾아라</a:t>
            </a:r>
            <a:r>
              <a:rPr lang="en-US" altLang="ko-KR"/>
              <a:t>!</a:t>
            </a:r>
          </a:p>
          <a:p>
            <a:pPr lvl="2">
              <a:lnSpc>
                <a:spcPct val="150000"/>
              </a:lnSpc>
            </a:pPr>
            <a:r>
              <a:rPr lang="ko-KR" altLang="en-US"/>
              <a:t>업무와 관련이 적은 일반적이고 광범위한 의미의 명사는 제외</a:t>
            </a:r>
            <a:endParaRPr lang="en-US" altLang="ko-KR"/>
          </a:p>
          <a:p>
            <a:pPr lvl="2">
              <a:lnSpc>
                <a:spcPct val="150000"/>
              </a:lnSpc>
            </a:pPr>
            <a:r>
              <a:rPr lang="ko-KR" altLang="en-US"/>
              <a:t>의미가 같은 명사가 여러 개일 경우는 대표 명사 하나만 선택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찾아낸 명사를 개체와 속성으로 분류하라</a:t>
            </a:r>
            <a:r>
              <a:rPr lang="en-US" altLang="ko-KR"/>
              <a:t>!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665949-89DB-4C67-970E-872A9207E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403865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BAB87-01B3-40B5-9D29-C0A785D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개념설계 </a:t>
            </a:r>
            <a:r>
              <a:rPr lang="en-US" altLang="ko-KR"/>
              <a:t>(1/3) : </a:t>
            </a:r>
            <a:r>
              <a:rPr lang="ko-KR" altLang="en-US"/>
              <a:t>개체와 속성추출 </a:t>
            </a:r>
            <a:r>
              <a:rPr lang="en-US" altLang="ko-KR"/>
              <a:t>(Entity)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4D8722-F2EC-4BA6-B91D-A419ED4CD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66F8E3-A298-4434-A6C6-48557A825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모서리가 둥근 사각형 설명선 11">
            <a:extLst>
              <a:ext uri="{FF2B5EF4-FFF2-40B4-BE49-F238E27FC236}">
                <a16:creationId xmlns:a16="http://schemas.microsoft.com/office/drawing/2014/main" id="{A07F43C2-C19F-40F7-A214-3A1A58F0A8B7}"/>
              </a:ext>
            </a:extLst>
          </p:cNvPr>
          <p:cNvSpPr/>
          <p:nvPr/>
        </p:nvSpPr>
        <p:spPr>
          <a:xfrm>
            <a:off x="284493" y="3374046"/>
            <a:ext cx="8640961" cy="1800200"/>
          </a:xfrm>
          <a:prstGeom prst="wedgeRoundRectCallout">
            <a:avLst>
              <a:gd name="adj1" fmla="val -24931"/>
              <a:gd name="adj2" fmla="val -67435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- “</a:t>
            </a:r>
            <a:r>
              <a:rPr lang="ko-KR" altLang="en-US" sz="1600" dirty="0" err="1">
                <a:solidFill>
                  <a:schemeClr val="tx1"/>
                </a:solidFill>
              </a:rPr>
              <a:t>한빛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마트</a:t>
            </a:r>
            <a:r>
              <a:rPr lang="en-US" altLang="ko-KR" sz="1600" dirty="0">
                <a:solidFill>
                  <a:schemeClr val="tx1"/>
                </a:solidFill>
              </a:rPr>
              <a:t>”</a:t>
            </a:r>
            <a:r>
              <a:rPr lang="ko-KR" altLang="en-US" sz="1600" dirty="0">
                <a:solidFill>
                  <a:schemeClr val="tx1"/>
                </a:solidFill>
              </a:rPr>
              <a:t>는 일반적이고 광범위한 의미의 명사이므로 제외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- “</a:t>
            </a:r>
            <a:r>
              <a:rPr lang="ko-KR" altLang="en-US" sz="1600" dirty="0">
                <a:solidFill>
                  <a:schemeClr val="tx1"/>
                </a:solidFill>
              </a:rPr>
              <a:t>회원아이디</a:t>
            </a:r>
            <a:r>
              <a:rPr lang="en-US" altLang="ko-KR" sz="1600" dirty="0">
                <a:solidFill>
                  <a:schemeClr val="tx1"/>
                </a:solidFill>
              </a:rPr>
              <a:t>”, “</a:t>
            </a:r>
            <a:r>
              <a:rPr lang="ko-KR" altLang="en-US" sz="1600" dirty="0">
                <a:solidFill>
                  <a:schemeClr val="tx1"/>
                </a:solidFill>
              </a:rPr>
              <a:t>비밀번호</a:t>
            </a:r>
            <a:r>
              <a:rPr lang="en-US" altLang="ko-KR" sz="1600" dirty="0">
                <a:solidFill>
                  <a:schemeClr val="tx1"/>
                </a:solidFill>
              </a:rPr>
              <a:t>”, “</a:t>
            </a:r>
            <a:r>
              <a:rPr lang="ko-KR" altLang="en-US" sz="1600" dirty="0">
                <a:solidFill>
                  <a:schemeClr val="tx1"/>
                </a:solidFill>
              </a:rPr>
              <a:t>이름</a:t>
            </a:r>
            <a:r>
              <a:rPr lang="en-US" altLang="ko-KR" sz="1600" dirty="0">
                <a:solidFill>
                  <a:schemeClr val="tx1"/>
                </a:solidFill>
              </a:rPr>
              <a:t>”, “</a:t>
            </a:r>
            <a:r>
              <a:rPr lang="ko-KR" altLang="en-US" sz="1600" dirty="0">
                <a:solidFill>
                  <a:schemeClr val="tx1"/>
                </a:solidFill>
              </a:rPr>
              <a:t>나이</a:t>
            </a:r>
            <a:r>
              <a:rPr lang="en-US" altLang="ko-KR" sz="1600" dirty="0">
                <a:solidFill>
                  <a:schemeClr val="tx1"/>
                </a:solidFill>
              </a:rPr>
              <a:t>”, “</a:t>
            </a:r>
            <a:r>
              <a:rPr lang="ko-KR" altLang="en-US" sz="1600" dirty="0">
                <a:solidFill>
                  <a:schemeClr val="tx1"/>
                </a:solidFill>
              </a:rPr>
              <a:t>직업</a:t>
            </a:r>
            <a:r>
              <a:rPr lang="en-US" altLang="ko-KR" sz="1600" dirty="0">
                <a:solidFill>
                  <a:schemeClr val="tx1"/>
                </a:solidFill>
              </a:rPr>
              <a:t>”, “</a:t>
            </a:r>
            <a:r>
              <a:rPr lang="ko-KR" altLang="en-US" sz="1600" dirty="0">
                <a:solidFill>
                  <a:schemeClr val="tx1"/>
                </a:solidFill>
              </a:rPr>
              <a:t>등급</a:t>
            </a:r>
            <a:r>
              <a:rPr lang="en-US" altLang="ko-KR" sz="1600" dirty="0">
                <a:solidFill>
                  <a:schemeClr val="tx1"/>
                </a:solidFill>
              </a:rPr>
              <a:t>”, “</a:t>
            </a:r>
            <a:r>
              <a:rPr lang="ko-KR" altLang="en-US" sz="1600" dirty="0">
                <a:solidFill>
                  <a:schemeClr val="tx1"/>
                </a:solidFill>
              </a:rPr>
              <a:t>적립금</a:t>
            </a:r>
            <a:r>
              <a:rPr lang="en-US" altLang="ko-KR" sz="1600" dirty="0">
                <a:solidFill>
                  <a:schemeClr val="tx1"/>
                </a:solidFill>
              </a:rPr>
              <a:t>”</a:t>
            </a:r>
            <a:r>
              <a:rPr lang="ko-KR" altLang="en-US" sz="1600" dirty="0">
                <a:solidFill>
                  <a:schemeClr val="tx1"/>
                </a:solidFill>
              </a:rPr>
              <a:t>은 회원의 속성으로 분류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- “</a:t>
            </a:r>
            <a:r>
              <a:rPr lang="ko-KR" altLang="en-US" sz="1600" dirty="0">
                <a:solidFill>
                  <a:schemeClr val="tx1"/>
                </a:solidFill>
              </a:rPr>
              <a:t>회원아이디</a:t>
            </a:r>
            <a:r>
              <a:rPr lang="en-US" altLang="ko-KR" sz="1600" dirty="0">
                <a:solidFill>
                  <a:schemeClr val="tx1"/>
                </a:solidFill>
              </a:rPr>
              <a:t>”</a:t>
            </a:r>
            <a:r>
              <a:rPr lang="ko-KR" altLang="en-US" sz="1600" dirty="0">
                <a:solidFill>
                  <a:schemeClr val="tx1"/>
                </a:solidFill>
              </a:rPr>
              <a:t>는 키 속성으로 분류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F9076E-92A5-43A9-8CAD-F8882656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37" y="943776"/>
            <a:ext cx="86296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8896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BAB87-01B3-40B5-9D29-C0A785D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개념설계 </a:t>
            </a:r>
            <a:r>
              <a:rPr lang="en-US" altLang="ko-KR"/>
              <a:t>(1/3) : </a:t>
            </a:r>
            <a:r>
              <a:rPr lang="ko-KR" altLang="en-US"/>
              <a:t>개체와 속성추출 </a:t>
            </a:r>
            <a:r>
              <a:rPr lang="en-US" altLang="ko-KR"/>
              <a:t>(Entity)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4D8722-F2EC-4BA6-B91D-A419ED4CD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182353"/>
            <a:ext cx="8229600" cy="2731871"/>
          </a:xfrm>
        </p:spPr>
        <p:txBody>
          <a:bodyPr/>
          <a:lstStyle/>
          <a:p>
            <a:pPr marL="357187" lvl="1" indent="0">
              <a:lnSpc>
                <a:spcPct val="160000"/>
              </a:lnSpc>
              <a:buClr>
                <a:srgbClr val="CC6633"/>
              </a:buClr>
              <a:buNone/>
            </a:pPr>
            <a:r>
              <a:rPr lang="en-US" altLang="ko-KR" b="1">
                <a:solidFill>
                  <a:srgbClr val="0070C0"/>
                </a:solidFill>
              </a:rPr>
              <a:t>[</a:t>
            </a:r>
            <a:r>
              <a:rPr lang="ko-KR" altLang="en-US" b="1">
                <a:solidFill>
                  <a:srgbClr val="0070C0"/>
                </a:solidFill>
              </a:rPr>
              <a:t>추출 결과</a:t>
            </a:r>
            <a:r>
              <a:rPr lang="en-US" altLang="ko-KR" b="1">
                <a:solidFill>
                  <a:srgbClr val="0070C0"/>
                </a:solidFill>
              </a:rPr>
              <a:t>]</a:t>
            </a:r>
          </a:p>
          <a:p>
            <a:pPr lvl="2">
              <a:lnSpc>
                <a:spcPct val="160000"/>
              </a:lnSpc>
            </a:pPr>
            <a:r>
              <a:rPr lang="ko-KR" altLang="en-US">
                <a:solidFill>
                  <a:prstClr val="black"/>
                </a:solidFill>
              </a:rPr>
              <a:t>개체 </a:t>
            </a:r>
            <a:r>
              <a:rPr lang="en-US" altLang="ko-KR">
                <a:solidFill>
                  <a:prstClr val="black"/>
                </a:solidFill>
              </a:rPr>
              <a:t>: </a:t>
            </a:r>
            <a:r>
              <a:rPr lang="ko-KR" altLang="en-US">
                <a:solidFill>
                  <a:prstClr val="black"/>
                </a:solidFill>
              </a:rPr>
              <a:t>회원</a:t>
            </a:r>
            <a:endParaRPr lang="en-US" altLang="ko-KR">
              <a:solidFill>
                <a:prstClr val="black"/>
              </a:solidFill>
            </a:endParaRPr>
          </a:p>
          <a:p>
            <a:pPr lvl="2">
              <a:lnSpc>
                <a:spcPct val="160000"/>
              </a:lnSpc>
            </a:pPr>
            <a:r>
              <a:rPr lang="en-US" altLang="ko-KR">
                <a:solidFill>
                  <a:prstClr val="black"/>
                </a:solidFill>
              </a:rPr>
              <a:t>“</a:t>
            </a:r>
            <a:r>
              <a:rPr lang="ko-KR" altLang="en-US">
                <a:solidFill>
                  <a:prstClr val="black"/>
                </a:solidFill>
              </a:rPr>
              <a:t>회원</a:t>
            </a:r>
            <a:r>
              <a:rPr lang="en-US" altLang="ko-KR">
                <a:solidFill>
                  <a:prstClr val="black"/>
                </a:solidFill>
              </a:rPr>
              <a:t>” </a:t>
            </a:r>
            <a:r>
              <a:rPr lang="ko-KR" altLang="en-US">
                <a:solidFill>
                  <a:prstClr val="black"/>
                </a:solidFill>
              </a:rPr>
              <a:t>개체의 속성 </a:t>
            </a:r>
            <a:r>
              <a:rPr lang="en-US" altLang="ko-KR">
                <a:solidFill>
                  <a:prstClr val="black"/>
                </a:solidFill>
              </a:rPr>
              <a:t>: </a:t>
            </a:r>
            <a:r>
              <a:rPr lang="ko-KR" altLang="en-US">
                <a:solidFill>
                  <a:prstClr val="black"/>
                </a:solidFill>
              </a:rPr>
              <a:t>회원아이디</a:t>
            </a:r>
            <a:r>
              <a:rPr lang="en-US" altLang="ko-KR">
                <a:solidFill>
                  <a:prstClr val="black"/>
                </a:solidFill>
              </a:rPr>
              <a:t>, </a:t>
            </a:r>
            <a:r>
              <a:rPr lang="ko-KR" altLang="en-US">
                <a:solidFill>
                  <a:prstClr val="black"/>
                </a:solidFill>
              </a:rPr>
              <a:t>비밀번호</a:t>
            </a:r>
            <a:r>
              <a:rPr lang="en-US" altLang="ko-KR">
                <a:solidFill>
                  <a:prstClr val="black"/>
                </a:solidFill>
              </a:rPr>
              <a:t>, </a:t>
            </a:r>
            <a:r>
              <a:rPr lang="ko-KR" altLang="en-US">
                <a:solidFill>
                  <a:prstClr val="black"/>
                </a:solidFill>
              </a:rPr>
              <a:t>이름</a:t>
            </a:r>
            <a:r>
              <a:rPr lang="en-US" altLang="ko-KR">
                <a:solidFill>
                  <a:prstClr val="black"/>
                </a:solidFill>
              </a:rPr>
              <a:t>, </a:t>
            </a:r>
            <a:r>
              <a:rPr lang="ko-KR" altLang="en-US">
                <a:solidFill>
                  <a:prstClr val="black"/>
                </a:solidFill>
              </a:rPr>
              <a:t>나이</a:t>
            </a:r>
            <a:r>
              <a:rPr lang="en-US" altLang="ko-KR">
                <a:solidFill>
                  <a:prstClr val="black"/>
                </a:solidFill>
              </a:rPr>
              <a:t>, </a:t>
            </a:r>
            <a:r>
              <a:rPr lang="ko-KR" altLang="en-US">
                <a:solidFill>
                  <a:prstClr val="black"/>
                </a:solidFill>
              </a:rPr>
              <a:t>직업</a:t>
            </a:r>
            <a:r>
              <a:rPr lang="en-US" altLang="ko-KR">
                <a:solidFill>
                  <a:prstClr val="black"/>
                </a:solidFill>
              </a:rPr>
              <a:t>, </a:t>
            </a:r>
            <a:r>
              <a:rPr lang="ko-KR" altLang="en-US">
                <a:solidFill>
                  <a:prstClr val="black"/>
                </a:solidFill>
              </a:rPr>
              <a:t>등급</a:t>
            </a:r>
            <a:r>
              <a:rPr lang="en-US" altLang="ko-KR">
                <a:solidFill>
                  <a:prstClr val="black"/>
                </a:solidFill>
              </a:rPr>
              <a:t>, </a:t>
            </a:r>
            <a:r>
              <a:rPr lang="ko-KR" altLang="en-US">
                <a:solidFill>
                  <a:prstClr val="black"/>
                </a:solidFill>
              </a:rPr>
              <a:t>적립금</a:t>
            </a:r>
            <a:endParaRPr lang="en-US" altLang="ko-KR">
              <a:solidFill>
                <a:prstClr val="black"/>
              </a:solidFill>
            </a:endParaRPr>
          </a:p>
          <a:p>
            <a:pPr lvl="2">
              <a:lnSpc>
                <a:spcPct val="160000"/>
              </a:lnSpc>
            </a:pPr>
            <a:r>
              <a:rPr lang="en-US" altLang="ko-KR">
                <a:solidFill>
                  <a:prstClr val="black"/>
                </a:solidFill>
              </a:rPr>
              <a:t>“</a:t>
            </a:r>
            <a:r>
              <a:rPr lang="ko-KR" altLang="en-US">
                <a:solidFill>
                  <a:prstClr val="black"/>
                </a:solidFill>
              </a:rPr>
              <a:t>회원</a:t>
            </a:r>
            <a:r>
              <a:rPr lang="en-US" altLang="ko-KR">
                <a:solidFill>
                  <a:prstClr val="black"/>
                </a:solidFill>
              </a:rPr>
              <a:t>” </a:t>
            </a:r>
            <a:r>
              <a:rPr lang="ko-KR" altLang="en-US">
                <a:solidFill>
                  <a:prstClr val="black"/>
                </a:solidFill>
              </a:rPr>
              <a:t>개체의 키 속성 </a:t>
            </a:r>
            <a:r>
              <a:rPr lang="en-US" altLang="ko-KR">
                <a:solidFill>
                  <a:prstClr val="black"/>
                </a:solidFill>
              </a:rPr>
              <a:t>: </a:t>
            </a:r>
            <a:r>
              <a:rPr lang="ko-KR" altLang="en-US">
                <a:solidFill>
                  <a:prstClr val="black"/>
                </a:solidFill>
              </a:rPr>
              <a:t>회원아이디</a:t>
            </a:r>
            <a:r>
              <a:rPr lang="en-US" altLang="ko-KR">
                <a:solidFill>
                  <a:prstClr val="black"/>
                </a:solidFill>
              </a:rPr>
              <a:t> 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66F8E3-A298-4434-A6C6-48557A825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F9076E-92A5-43A9-8CAD-F88826563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37" y="943776"/>
            <a:ext cx="86296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4558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BAB87-01B3-40B5-9D29-C0A785D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개념설계 </a:t>
            </a:r>
            <a:r>
              <a:rPr lang="en-US" altLang="ko-KR"/>
              <a:t>(1/3) : </a:t>
            </a:r>
            <a:r>
              <a:rPr lang="ko-KR" altLang="en-US"/>
              <a:t>개체와 속성추출 </a:t>
            </a:r>
            <a:r>
              <a:rPr lang="en-US" altLang="ko-KR"/>
              <a:t>(Entity)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4D8722-F2EC-4BA6-B91D-A419ED4CD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182353"/>
            <a:ext cx="8229600" cy="2731871"/>
          </a:xfrm>
        </p:spPr>
        <p:txBody>
          <a:bodyPr/>
          <a:lstStyle/>
          <a:p>
            <a:pPr marL="357187" lvl="1" indent="0">
              <a:lnSpc>
                <a:spcPct val="160000"/>
              </a:lnSpc>
              <a:buFont typeface="Wingdings" pitchFamily="2" charset="2"/>
              <a:buNone/>
            </a:pPr>
            <a:r>
              <a:rPr lang="en-US" altLang="ko-KR" b="1">
                <a:solidFill>
                  <a:srgbClr val="0070C0"/>
                </a:solidFill>
              </a:rPr>
              <a:t>[</a:t>
            </a:r>
            <a:r>
              <a:rPr lang="ko-KR" altLang="en-US" b="1">
                <a:solidFill>
                  <a:srgbClr val="0070C0"/>
                </a:solidFill>
              </a:rPr>
              <a:t>추출 결과</a:t>
            </a:r>
            <a:r>
              <a:rPr lang="en-US" altLang="ko-KR" b="1">
                <a:solidFill>
                  <a:srgbClr val="0070C0"/>
                </a:solidFill>
              </a:rPr>
              <a:t>]</a:t>
            </a:r>
          </a:p>
          <a:p>
            <a:pPr lvl="2">
              <a:lnSpc>
                <a:spcPct val="160000"/>
              </a:lnSpc>
            </a:pPr>
            <a:r>
              <a:rPr lang="ko-KR" altLang="en-US"/>
              <a:t>개체 </a:t>
            </a:r>
            <a:r>
              <a:rPr lang="en-US" altLang="ko-KR"/>
              <a:t>: </a:t>
            </a:r>
            <a:r>
              <a:rPr lang="ko-KR" altLang="en-US"/>
              <a:t>회원</a:t>
            </a:r>
            <a:r>
              <a:rPr lang="en-US" altLang="ko-KR"/>
              <a:t>, </a:t>
            </a:r>
            <a:r>
              <a:rPr lang="ko-KR" altLang="en-US"/>
              <a:t>상품</a:t>
            </a:r>
            <a:endParaRPr lang="en-US" altLang="ko-KR"/>
          </a:p>
          <a:p>
            <a:pPr lvl="2">
              <a:lnSpc>
                <a:spcPct val="160000"/>
              </a:lnSpc>
            </a:pPr>
            <a:r>
              <a:rPr lang="ko-KR" altLang="en-US"/>
              <a:t>속성 </a:t>
            </a:r>
            <a:r>
              <a:rPr lang="en-US" altLang="ko-KR"/>
              <a:t>: </a:t>
            </a:r>
            <a:r>
              <a:rPr lang="ko-KR" altLang="en-US"/>
              <a:t>주문번호</a:t>
            </a:r>
            <a:r>
              <a:rPr lang="en-US" altLang="ko-KR"/>
              <a:t>, </a:t>
            </a:r>
            <a:r>
              <a:rPr lang="ko-KR" altLang="en-US"/>
              <a:t>주문수량</a:t>
            </a:r>
            <a:r>
              <a:rPr lang="en-US" altLang="ko-KR"/>
              <a:t>, </a:t>
            </a:r>
            <a:r>
              <a:rPr lang="ko-KR" altLang="en-US"/>
              <a:t>배송지</a:t>
            </a:r>
            <a:r>
              <a:rPr lang="en-US" altLang="ko-KR"/>
              <a:t>, </a:t>
            </a:r>
            <a:r>
              <a:rPr lang="ko-KR" altLang="en-US"/>
              <a:t>주문일자</a:t>
            </a:r>
            <a:endParaRPr lang="en-US" altLang="ko-KR"/>
          </a:p>
          <a:p>
            <a:pPr lvl="3">
              <a:lnSpc>
                <a:spcPct val="160000"/>
              </a:lnSpc>
            </a:pPr>
            <a:r>
              <a:rPr lang="ko-KR" altLang="en-US"/>
              <a:t>회원이 상품을 주문을 해야 생기는 중요한 정보이기 때문에 회원이나 상품 개체의 </a:t>
            </a:r>
            <a:br>
              <a:rPr lang="en-US" altLang="ko-KR"/>
            </a:br>
            <a:r>
              <a:rPr lang="ko-KR" altLang="en-US"/>
              <a:t>속성으로 보기는 어렵고 이후 추출할 특정 관계의 속성일 가능성이 높음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66F8E3-A298-4434-A6C6-48557A825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38A552-8EE7-46EB-964D-4F1517A08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1389881"/>
            <a:ext cx="87344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6332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5BAB87-01B3-40B5-9D29-C0A785D3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개념설계 </a:t>
            </a:r>
            <a:r>
              <a:rPr lang="en-US" altLang="ko-KR"/>
              <a:t>(1/3) : </a:t>
            </a:r>
            <a:r>
              <a:rPr lang="ko-KR" altLang="en-US"/>
              <a:t>개체와 속성추출 </a:t>
            </a:r>
            <a:r>
              <a:rPr lang="en-US" altLang="ko-KR"/>
              <a:t>(Entity)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4D8722-F2EC-4BA6-B91D-A419ED4CD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182353"/>
            <a:ext cx="8229600" cy="2731871"/>
          </a:xfrm>
        </p:spPr>
        <p:txBody>
          <a:bodyPr/>
          <a:lstStyle/>
          <a:p>
            <a:pPr marL="357187" lvl="1" indent="0">
              <a:lnSpc>
                <a:spcPct val="160000"/>
              </a:lnSpc>
              <a:buFont typeface="Wingdings" pitchFamily="2" charset="2"/>
              <a:buNone/>
            </a:pPr>
            <a:r>
              <a:rPr lang="en-US" altLang="ko-KR" b="1">
                <a:solidFill>
                  <a:srgbClr val="0070C0"/>
                </a:solidFill>
              </a:rPr>
              <a:t>[</a:t>
            </a:r>
            <a:r>
              <a:rPr lang="ko-KR" altLang="en-US" b="1">
                <a:solidFill>
                  <a:srgbClr val="0070C0"/>
                </a:solidFill>
              </a:rPr>
              <a:t>추출 결과</a:t>
            </a:r>
            <a:r>
              <a:rPr lang="en-US" altLang="ko-KR" b="1">
                <a:solidFill>
                  <a:srgbClr val="0070C0"/>
                </a:solidFill>
              </a:rPr>
              <a:t>]</a:t>
            </a:r>
          </a:p>
          <a:p>
            <a:pPr lvl="2">
              <a:lnSpc>
                <a:spcPct val="160000"/>
              </a:lnSpc>
            </a:pPr>
            <a:r>
              <a:rPr lang="ko-KR" altLang="en-US"/>
              <a:t>개체 </a:t>
            </a:r>
            <a:r>
              <a:rPr lang="en-US" altLang="ko-KR"/>
              <a:t>: </a:t>
            </a:r>
            <a:r>
              <a:rPr lang="ko-KR" altLang="en-US"/>
              <a:t>회원</a:t>
            </a:r>
            <a:r>
              <a:rPr lang="en-US" altLang="ko-KR"/>
              <a:t>, </a:t>
            </a:r>
            <a:r>
              <a:rPr lang="ko-KR" altLang="en-US"/>
              <a:t>상품</a:t>
            </a:r>
            <a:endParaRPr lang="en-US" altLang="ko-KR"/>
          </a:p>
          <a:p>
            <a:pPr lvl="2">
              <a:lnSpc>
                <a:spcPct val="160000"/>
              </a:lnSpc>
            </a:pPr>
            <a:r>
              <a:rPr lang="ko-KR" altLang="en-US"/>
              <a:t>속성 </a:t>
            </a:r>
            <a:r>
              <a:rPr lang="en-US" altLang="ko-KR"/>
              <a:t>: </a:t>
            </a:r>
            <a:r>
              <a:rPr lang="ko-KR" altLang="en-US"/>
              <a:t>주문번호</a:t>
            </a:r>
            <a:r>
              <a:rPr lang="en-US" altLang="ko-KR"/>
              <a:t>, </a:t>
            </a:r>
            <a:r>
              <a:rPr lang="ko-KR" altLang="en-US"/>
              <a:t>주문수량</a:t>
            </a:r>
            <a:r>
              <a:rPr lang="en-US" altLang="ko-KR"/>
              <a:t>, </a:t>
            </a:r>
            <a:r>
              <a:rPr lang="ko-KR" altLang="en-US"/>
              <a:t>배송지</a:t>
            </a:r>
            <a:r>
              <a:rPr lang="en-US" altLang="ko-KR"/>
              <a:t>, </a:t>
            </a:r>
            <a:r>
              <a:rPr lang="ko-KR" altLang="en-US"/>
              <a:t>주문일자</a:t>
            </a:r>
            <a:endParaRPr lang="en-US" altLang="ko-KR"/>
          </a:p>
          <a:p>
            <a:pPr lvl="3">
              <a:lnSpc>
                <a:spcPct val="160000"/>
              </a:lnSpc>
            </a:pPr>
            <a:r>
              <a:rPr lang="ko-KR" altLang="en-US"/>
              <a:t>회원이 상품을 주문을 해야 생기는 중요한 정보이기 때문에 회원이나 상품 개체의 </a:t>
            </a:r>
            <a:br>
              <a:rPr lang="en-US" altLang="ko-KR"/>
            </a:br>
            <a:r>
              <a:rPr lang="ko-KR" altLang="en-US"/>
              <a:t>속성으로 보기는 어렵고 이후 추출할 특정 관계의 속성일 가능성이 높음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66F8E3-A298-4434-A6C6-48557A825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38A552-8EE7-46EB-964D-4F1517A08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1389881"/>
            <a:ext cx="87344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8532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A8B67-88C3-4585-86F3-6F7EF915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개념설계 </a:t>
            </a:r>
            <a:r>
              <a:rPr lang="en-US" altLang="ko-KR"/>
              <a:t>(1/3) : </a:t>
            </a:r>
            <a:r>
              <a:rPr lang="ko-KR" altLang="en-US"/>
              <a:t>개체와 속성추출 </a:t>
            </a:r>
            <a:r>
              <a:rPr lang="en-US" altLang="ko-KR"/>
              <a:t>(Entity)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C1FB85-F0DF-4448-9142-4A17C5CBE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95EA00-5D1B-4E50-9F30-A226BD895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CCDA05-69BE-48DB-9D80-D42EC15E9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18" y="1007956"/>
            <a:ext cx="7664245" cy="488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127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03D0E-D274-4F96-AE6C-4A71875E2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개념설계 </a:t>
            </a:r>
            <a:r>
              <a:rPr lang="en-US" altLang="ko-KR"/>
              <a:t>(1/3) : </a:t>
            </a:r>
            <a:r>
              <a:rPr lang="ko-KR" altLang="en-US"/>
              <a:t>개체와 속성추출 </a:t>
            </a:r>
            <a:r>
              <a:rPr lang="en-US" altLang="ko-KR"/>
              <a:t>(Entity)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3C0ED1-DFC2-452C-A8C3-AC1562C72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CAC632-4FB8-40E0-9CA7-734C0085A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DB30C8-3F73-40AF-9DDD-321B4DFC8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03" y="1004598"/>
            <a:ext cx="59912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6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68FE0-0D3D-49FB-82D9-0F5C161BE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데이터베이스 예시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FDA5C3-A555-4DF0-86E7-12E960674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63540D0-7152-44BB-8F95-EA2E7C83E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479A3153-0824-4E73-B31C-5623F41B33D2}"/>
              </a:ext>
            </a:extLst>
          </p:cNvPr>
          <p:cNvGrpSpPr/>
          <p:nvPr/>
        </p:nvGrpSpPr>
        <p:grpSpPr>
          <a:xfrm>
            <a:off x="1159749" y="1180096"/>
            <a:ext cx="6824501" cy="4497807"/>
            <a:chOff x="1164431" y="271462"/>
            <a:chExt cx="6972300" cy="4595216"/>
          </a:xfrm>
        </p:grpSpPr>
        <p:pic>
          <p:nvPicPr>
            <p:cNvPr id="9" name="Shape 240">
              <a:extLst>
                <a:ext uri="{FF2B5EF4-FFF2-40B4-BE49-F238E27FC236}">
                  <a16:creationId xmlns:a16="http://schemas.microsoft.com/office/drawing/2014/main" id="{5876E85D-C56B-4FBB-8568-D5310F3CB86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64431" y="271462"/>
              <a:ext cx="6972300" cy="4595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Shape 241">
              <a:extLst>
                <a:ext uri="{FF2B5EF4-FFF2-40B4-BE49-F238E27FC236}">
                  <a16:creationId xmlns:a16="http://schemas.microsoft.com/office/drawing/2014/main" id="{0FF2ED10-336E-4E0A-911A-7FA78AF5AEF6}"/>
                </a:ext>
              </a:extLst>
            </p:cNvPr>
            <p:cNvSpPr txBox="1"/>
            <p:nvPr/>
          </p:nvSpPr>
          <p:spPr>
            <a:xfrm>
              <a:off x="4507706" y="3678412"/>
              <a:ext cx="1875318" cy="600749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en" sz="1800" u="none" strike="noStrike" cap="none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Tables / Relations</a:t>
              </a:r>
            </a:p>
          </p:txBody>
        </p:sp>
        <p:sp>
          <p:nvSpPr>
            <p:cNvPr id="11" name="Shape 242">
              <a:extLst>
                <a:ext uri="{FF2B5EF4-FFF2-40B4-BE49-F238E27FC236}">
                  <a16:creationId xmlns:a16="http://schemas.microsoft.com/office/drawing/2014/main" id="{866A3352-327F-40ED-AB8B-E3C7444825FC}"/>
                </a:ext>
              </a:extLst>
            </p:cNvPr>
            <p:cNvSpPr txBox="1"/>
            <p:nvPr/>
          </p:nvSpPr>
          <p:spPr>
            <a:xfrm>
              <a:off x="2945132" y="2407704"/>
              <a:ext cx="3561637" cy="349986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en" sz="1800" u="none" strike="noStrike" cap="none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Columns / Attributes</a:t>
              </a:r>
            </a:p>
          </p:txBody>
        </p:sp>
        <p:sp>
          <p:nvSpPr>
            <p:cNvPr id="12" name="Shape 243">
              <a:extLst>
                <a:ext uri="{FF2B5EF4-FFF2-40B4-BE49-F238E27FC236}">
                  <a16:creationId xmlns:a16="http://schemas.microsoft.com/office/drawing/2014/main" id="{9AFDE315-CD32-49C1-A49A-2FE1C919704B}"/>
                </a:ext>
              </a:extLst>
            </p:cNvPr>
            <p:cNvSpPr txBox="1"/>
            <p:nvPr/>
          </p:nvSpPr>
          <p:spPr>
            <a:xfrm>
              <a:off x="6833249" y="2949271"/>
              <a:ext cx="786711" cy="64293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en" sz="1800" u="none" strike="noStrike" cap="none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Rows /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25000"/>
                <a:buFont typeface="Cabin"/>
                <a:buNone/>
              </a:pPr>
              <a:r>
                <a:rPr lang="en" sz="1800" u="none" strike="noStrike" cap="none" dirty="0">
                  <a:solidFill>
                    <a:srgbClr val="00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Tuples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748055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366980-9F4D-4EE7-AC2B-68A49933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개념설계 </a:t>
            </a:r>
            <a:r>
              <a:rPr lang="en-US" altLang="ko-KR"/>
              <a:t>(2/3): </a:t>
            </a:r>
            <a:r>
              <a:rPr lang="ko-KR" altLang="en-US"/>
              <a:t>관계 추출 </a:t>
            </a:r>
            <a:r>
              <a:rPr lang="en-US" altLang="ko-KR"/>
              <a:t>(relation)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72D724-0937-4F48-B3CB-C2F7AF627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/>
              <a:t>관계 </a:t>
            </a:r>
            <a:r>
              <a:rPr lang="en-US" altLang="ko-KR"/>
              <a:t>: </a:t>
            </a:r>
            <a:r>
              <a:rPr lang="ko-KR" altLang="en-US"/>
              <a:t>개체 간의 의미 있는 연관성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관계 추출 방법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요구 사항 문장에서 개체 간의 연관성을 의미 있게 표현한 </a:t>
            </a:r>
            <a:r>
              <a:rPr lang="ko-KR" altLang="en-US" b="1">
                <a:solidFill>
                  <a:srgbClr val="FF0000"/>
                </a:solidFill>
              </a:rPr>
              <a:t>동사</a:t>
            </a:r>
            <a:r>
              <a:rPr lang="ko-KR" altLang="en-US"/>
              <a:t>를 찾아라</a:t>
            </a:r>
            <a:r>
              <a:rPr lang="en-US" altLang="ko-KR"/>
              <a:t>!</a:t>
            </a:r>
          </a:p>
          <a:p>
            <a:pPr lvl="2">
              <a:lnSpc>
                <a:spcPct val="150000"/>
              </a:lnSpc>
            </a:pPr>
            <a:r>
              <a:rPr lang="ko-KR" altLang="en-US"/>
              <a:t>의미가 같은 동사가 여러 개일 경우는 대표 동사 하나만 선택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찾아낸 관계에 대해 매핑 카디널리티와 참여 특성을 결정하라</a:t>
            </a:r>
            <a:r>
              <a:rPr lang="en-US" altLang="ko-KR"/>
              <a:t>!</a:t>
            </a:r>
          </a:p>
          <a:p>
            <a:pPr lvl="2">
              <a:lnSpc>
                <a:spcPct val="150000"/>
              </a:lnSpc>
            </a:pPr>
            <a:r>
              <a:rPr lang="ko-KR" altLang="en-US"/>
              <a:t>매핑 카디널리티 </a:t>
            </a:r>
            <a:r>
              <a:rPr lang="en-US" altLang="ko-KR"/>
              <a:t>: </a:t>
            </a:r>
            <a:r>
              <a:rPr lang="ko-KR" altLang="en-US"/>
              <a:t>일대일</a:t>
            </a:r>
            <a:r>
              <a:rPr lang="en-US" altLang="ko-KR"/>
              <a:t>(1:1), </a:t>
            </a:r>
            <a:r>
              <a:rPr lang="ko-KR" altLang="en-US"/>
              <a:t>일대다</a:t>
            </a:r>
            <a:r>
              <a:rPr lang="en-US" altLang="ko-KR"/>
              <a:t>(1:n), </a:t>
            </a:r>
            <a:r>
              <a:rPr lang="ko-KR" altLang="en-US"/>
              <a:t>다대다</a:t>
            </a:r>
            <a:r>
              <a:rPr lang="en-US" altLang="ko-KR"/>
              <a:t>(n:m)</a:t>
            </a:r>
          </a:p>
          <a:p>
            <a:pPr lvl="2">
              <a:lnSpc>
                <a:spcPct val="150000"/>
              </a:lnSpc>
            </a:pPr>
            <a:r>
              <a:rPr lang="ko-KR" altLang="en-US"/>
              <a:t>참여 특성 </a:t>
            </a:r>
            <a:r>
              <a:rPr lang="en-US" altLang="ko-KR"/>
              <a:t>: </a:t>
            </a:r>
            <a:r>
              <a:rPr lang="ko-KR" altLang="en-US"/>
              <a:t>필수적 참여 </a:t>
            </a:r>
            <a:r>
              <a:rPr lang="en-US" altLang="ko-KR"/>
              <a:t>/ </a:t>
            </a:r>
            <a:r>
              <a:rPr lang="ko-KR" altLang="en-US"/>
              <a:t>선택적 참여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8B2266-F59F-4C43-BB9A-D8793795E2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391275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25E6E-611D-46C8-A816-3DC39770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개념설계 </a:t>
            </a:r>
            <a:r>
              <a:rPr lang="en-US" altLang="ko-KR"/>
              <a:t>(2/3): </a:t>
            </a:r>
            <a:r>
              <a:rPr lang="ko-KR" altLang="en-US"/>
              <a:t>관계 추출 </a:t>
            </a:r>
            <a:r>
              <a:rPr lang="en-US" altLang="ko-KR"/>
              <a:t>(relation)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90397-A569-4B22-9169-AC4182F5D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2C0357-A1F8-4175-8F41-A1578A942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6AAB60-3560-4623-8D66-23388962B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7" y="1193211"/>
            <a:ext cx="8639175" cy="1895475"/>
          </a:xfrm>
          <a:prstGeom prst="rect">
            <a:avLst/>
          </a:prstGeom>
        </p:spPr>
      </p:pic>
      <p:sp>
        <p:nvSpPr>
          <p:cNvPr id="6" name="모서리가 둥근 사각형 설명선 6">
            <a:extLst>
              <a:ext uri="{FF2B5EF4-FFF2-40B4-BE49-F238E27FC236}">
                <a16:creationId xmlns:a16="http://schemas.microsoft.com/office/drawing/2014/main" id="{2F84DA90-009C-4EB1-A451-FC2E79C45B34}"/>
              </a:ext>
            </a:extLst>
          </p:cNvPr>
          <p:cNvSpPr/>
          <p:nvPr/>
        </p:nvSpPr>
        <p:spPr>
          <a:xfrm>
            <a:off x="296525" y="3769314"/>
            <a:ext cx="8640961" cy="1800200"/>
          </a:xfrm>
          <a:prstGeom prst="wedgeRoundRectCallout">
            <a:avLst>
              <a:gd name="adj1" fmla="val -24931"/>
              <a:gd name="adj2" fmla="val -67435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- “</a:t>
            </a:r>
            <a:r>
              <a:rPr lang="ko-KR" altLang="en-US" sz="1600" dirty="0">
                <a:solidFill>
                  <a:schemeClr val="tx1"/>
                </a:solidFill>
              </a:rPr>
              <a:t>입력해야 한다</a:t>
            </a:r>
            <a:r>
              <a:rPr lang="en-US" altLang="ko-KR" sz="1600" dirty="0">
                <a:solidFill>
                  <a:schemeClr val="tx1"/>
                </a:solidFill>
              </a:rPr>
              <a:t>”</a:t>
            </a:r>
            <a:r>
              <a:rPr lang="ko-KR" altLang="en-US" sz="1600" dirty="0">
                <a:solidFill>
                  <a:schemeClr val="tx1"/>
                </a:solidFill>
              </a:rPr>
              <a:t>는 개체와 개체의 관계를 표현하는 동사로 볼 수 없으므로 제외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- “</a:t>
            </a:r>
            <a:r>
              <a:rPr lang="ko-KR" altLang="en-US" sz="1600" dirty="0">
                <a:solidFill>
                  <a:schemeClr val="tx1"/>
                </a:solidFill>
              </a:rPr>
              <a:t>부여된다</a:t>
            </a:r>
            <a:r>
              <a:rPr lang="en-US" altLang="ko-KR" sz="1600" dirty="0">
                <a:solidFill>
                  <a:schemeClr val="tx1"/>
                </a:solidFill>
              </a:rPr>
              <a:t>”</a:t>
            </a:r>
            <a:r>
              <a:rPr lang="ko-KR" altLang="en-US" sz="1600" dirty="0">
                <a:solidFill>
                  <a:schemeClr val="tx1"/>
                </a:solidFill>
              </a:rPr>
              <a:t>는 개체와 개체의 관계를 표현하는 동사로 볼 수 없으므로 제외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- “</a:t>
            </a:r>
            <a:r>
              <a:rPr lang="ko-KR" altLang="en-US" sz="1600" dirty="0">
                <a:solidFill>
                  <a:schemeClr val="tx1"/>
                </a:solidFill>
              </a:rPr>
              <a:t>식별한다</a:t>
            </a:r>
            <a:r>
              <a:rPr lang="en-US" altLang="ko-KR" sz="1600" dirty="0">
                <a:solidFill>
                  <a:schemeClr val="tx1"/>
                </a:solidFill>
              </a:rPr>
              <a:t>”</a:t>
            </a:r>
            <a:r>
              <a:rPr lang="ko-KR" altLang="en-US" sz="1600" dirty="0">
                <a:solidFill>
                  <a:schemeClr val="tx1"/>
                </a:solidFill>
              </a:rPr>
              <a:t>는 개체와 개체의 관계를 표현하는 동사로 볼 수 없으므로 제외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5324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25E6E-611D-46C8-A816-3DC39770C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개념설계 </a:t>
            </a:r>
            <a:r>
              <a:rPr lang="en-US" altLang="ko-KR"/>
              <a:t>(2/3): </a:t>
            </a:r>
            <a:r>
              <a:rPr lang="ko-KR" altLang="en-US"/>
              <a:t>관계 추출 </a:t>
            </a:r>
            <a:r>
              <a:rPr lang="en-US" altLang="ko-KR"/>
              <a:t>(relation)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90397-A569-4B22-9169-AC4182F5D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28999"/>
            <a:ext cx="8229600" cy="2867149"/>
          </a:xfrm>
        </p:spPr>
        <p:txBody>
          <a:bodyPr/>
          <a:lstStyle/>
          <a:p>
            <a:pPr marL="82867" indent="0">
              <a:lnSpc>
                <a:spcPct val="160000"/>
              </a:lnSpc>
              <a:buNone/>
            </a:pPr>
            <a:r>
              <a:rPr lang="en-US" altLang="ko-KR" b="1">
                <a:solidFill>
                  <a:srgbClr val="0070C0"/>
                </a:solidFill>
              </a:rPr>
              <a:t>[</a:t>
            </a:r>
            <a:r>
              <a:rPr lang="ko-KR" altLang="en-US" b="1">
                <a:solidFill>
                  <a:srgbClr val="0070C0"/>
                </a:solidFill>
              </a:rPr>
              <a:t>추출 결과</a:t>
            </a:r>
            <a:r>
              <a:rPr lang="en-US" altLang="ko-KR" b="1">
                <a:solidFill>
                  <a:srgbClr val="0070C0"/>
                </a:solidFill>
              </a:rPr>
              <a:t>]</a:t>
            </a:r>
          </a:p>
          <a:p>
            <a:pPr lvl="1">
              <a:lnSpc>
                <a:spcPct val="160000"/>
              </a:lnSpc>
            </a:pPr>
            <a:r>
              <a:rPr lang="ko-KR" altLang="en-US"/>
              <a:t>관계</a:t>
            </a:r>
            <a:r>
              <a:rPr lang="en-US" altLang="ko-KR"/>
              <a:t>: </a:t>
            </a:r>
            <a:r>
              <a:rPr lang="ko-KR" altLang="en-US"/>
              <a:t>주문</a:t>
            </a:r>
            <a:endParaRPr lang="en-US" altLang="ko-KR"/>
          </a:p>
          <a:p>
            <a:pPr lvl="2">
              <a:lnSpc>
                <a:spcPct val="160000"/>
              </a:lnSpc>
            </a:pPr>
            <a:r>
              <a:rPr lang="en-US" altLang="ko-KR"/>
              <a:t>“</a:t>
            </a:r>
            <a:r>
              <a:rPr lang="ko-KR" altLang="en-US"/>
              <a:t>회원</a:t>
            </a:r>
            <a:r>
              <a:rPr lang="en-US" altLang="ko-KR"/>
              <a:t>”</a:t>
            </a:r>
            <a:r>
              <a:rPr lang="ko-KR" altLang="en-US"/>
              <a:t> 개체와 </a:t>
            </a:r>
            <a:r>
              <a:rPr lang="en-US" altLang="ko-KR"/>
              <a:t>“</a:t>
            </a:r>
            <a:r>
              <a:rPr lang="ko-KR" altLang="en-US"/>
              <a:t>상품</a:t>
            </a:r>
            <a:r>
              <a:rPr lang="en-US" altLang="ko-KR"/>
              <a:t>” </a:t>
            </a:r>
            <a:r>
              <a:rPr lang="ko-KR" altLang="en-US"/>
              <a:t>개체가 맺는 관계</a:t>
            </a:r>
            <a:r>
              <a:rPr lang="en-US" altLang="ko-KR"/>
              <a:t>, </a:t>
            </a:r>
            <a:r>
              <a:rPr lang="ko-KR" altLang="en-US"/>
              <a:t>다대다</a:t>
            </a:r>
            <a:r>
              <a:rPr lang="en-US" altLang="ko-KR"/>
              <a:t>(n:m) </a:t>
            </a:r>
            <a:r>
              <a:rPr lang="ko-KR" altLang="en-US"/>
              <a:t>관계</a:t>
            </a:r>
            <a:endParaRPr lang="en-US" altLang="ko-KR"/>
          </a:p>
          <a:p>
            <a:pPr lvl="2">
              <a:lnSpc>
                <a:spcPct val="160000"/>
              </a:lnSpc>
            </a:pPr>
            <a:r>
              <a:rPr lang="en-US" altLang="ko-KR"/>
              <a:t>“</a:t>
            </a:r>
            <a:r>
              <a:rPr lang="ko-KR" altLang="en-US"/>
              <a:t>회원</a:t>
            </a:r>
            <a:r>
              <a:rPr lang="en-US" altLang="ko-KR"/>
              <a:t>”</a:t>
            </a:r>
            <a:r>
              <a:rPr lang="ko-KR" altLang="en-US"/>
              <a:t> 개체는 관계에 선택적으로 참여 </a:t>
            </a:r>
            <a:r>
              <a:rPr lang="en-US" altLang="ko-KR"/>
              <a:t>/ “</a:t>
            </a:r>
            <a:r>
              <a:rPr lang="ko-KR" altLang="en-US"/>
              <a:t>상품</a:t>
            </a:r>
            <a:r>
              <a:rPr lang="en-US" altLang="ko-KR"/>
              <a:t>” </a:t>
            </a:r>
            <a:r>
              <a:rPr lang="ko-KR" altLang="en-US"/>
              <a:t>개체는 관계에 선택적으로 참여</a:t>
            </a:r>
            <a:endParaRPr lang="en-US" altLang="ko-KR"/>
          </a:p>
          <a:p>
            <a:pPr lvl="1">
              <a:lnSpc>
                <a:spcPct val="160000"/>
              </a:lnSpc>
            </a:pPr>
            <a:r>
              <a:rPr lang="en-US" altLang="ko-KR"/>
              <a:t>“</a:t>
            </a:r>
            <a:r>
              <a:rPr lang="ko-KR" altLang="en-US"/>
              <a:t>주문</a:t>
            </a:r>
            <a:r>
              <a:rPr lang="en-US" altLang="ko-KR"/>
              <a:t>” </a:t>
            </a:r>
            <a:r>
              <a:rPr lang="ko-KR" altLang="en-US"/>
              <a:t>관계의 속성 </a:t>
            </a:r>
            <a:r>
              <a:rPr lang="en-US" altLang="ko-KR"/>
              <a:t>: </a:t>
            </a:r>
            <a:r>
              <a:rPr lang="ko-KR" altLang="en-US"/>
              <a:t>주문번호</a:t>
            </a:r>
            <a:r>
              <a:rPr lang="en-US" altLang="ko-KR"/>
              <a:t>, </a:t>
            </a:r>
            <a:r>
              <a:rPr lang="ko-KR" altLang="en-US"/>
              <a:t>주문수량</a:t>
            </a:r>
            <a:r>
              <a:rPr lang="en-US" altLang="ko-KR"/>
              <a:t>, </a:t>
            </a:r>
            <a:r>
              <a:rPr lang="ko-KR" altLang="en-US"/>
              <a:t>배송지</a:t>
            </a:r>
            <a:r>
              <a:rPr lang="en-US" altLang="ko-KR"/>
              <a:t>, </a:t>
            </a:r>
            <a:r>
              <a:rPr lang="ko-KR" altLang="en-US"/>
              <a:t>주문일자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2C0357-A1F8-4175-8F41-A1578A942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B7A2B7-431C-4505-94DB-043FA8BF4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9" y="1386808"/>
            <a:ext cx="86296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5015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DDE42-0921-4BC2-ADA6-D11AE9099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개념설계 </a:t>
            </a:r>
            <a:r>
              <a:rPr lang="en-US" altLang="ko-KR"/>
              <a:t>(2/3): </a:t>
            </a:r>
            <a:r>
              <a:rPr lang="ko-KR" altLang="en-US"/>
              <a:t>관계 추출 </a:t>
            </a:r>
            <a:r>
              <a:rPr lang="en-US" altLang="ko-KR"/>
              <a:t>(relation)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F7ABA-F14D-4D94-8BB0-519CE16FE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C533A7-6BC7-456F-A10E-A9C27905A9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0BEDF1-9483-4D49-B35A-76C776E5C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75" y="1404726"/>
            <a:ext cx="8648700" cy="163830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12D82-1D89-4317-9A20-04BA365EB398}"/>
              </a:ext>
            </a:extLst>
          </p:cNvPr>
          <p:cNvSpPr txBox="1">
            <a:spLocks/>
          </p:cNvSpPr>
          <p:nvPr/>
        </p:nvSpPr>
        <p:spPr>
          <a:xfrm>
            <a:off x="457200" y="3428999"/>
            <a:ext cx="8229600" cy="2867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b="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b="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b="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b="0" kern="12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867" indent="0">
              <a:lnSpc>
                <a:spcPct val="160000"/>
              </a:lnSpc>
              <a:buNone/>
            </a:pPr>
            <a:r>
              <a:rPr lang="en-US" altLang="ko-KR" b="1">
                <a:solidFill>
                  <a:srgbClr val="0070C0"/>
                </a:solidFill>
              </a:rPr>
              <a:t>[</a:t>
            </a:r>
            <a:r>
              <a:rPr lang="ko-KR" altLang="en-US" b="1">
                <a:solidFill>
                  <a:srgbClr val="0070C0"/>
                </a:solidFill>
              </a:rPr>
              <a:t>추출 결과</a:t>
            </a:r>
            <a:r>
              <a:rPr lang="en-US" altLang="ko-KR" b="1">
                <a:solidFill>
                  <a:srgbClr val="0070C0"/>
                </a:solidFill>
              </a:rPr>
              <a:t>]</a:t>
            </a:r>
          </a:p>
          <a:p>
            <a:pPr lvl="1">
              <a:lnSpc>
                <a:spcPct val="160000"/>
              </a:lnSpc>
            </a:pPr>
            <a:r>
              <a:rPr lang="ko-KR" altLang="en-US"/>
              <a:t>관계</a:t>
            </a:r>
            <a:r>
              <a:rPr lang="en-US" altLang="ko-KR"/>
              <a:t>: </a:t>
            </a:r>
            <a:r>
              <a:rPr lang="ko-KR" altLang="en-US"/>
              <a:t>공급</a:t>
            </a:r>
            <a:endParaRPr lang="en-US" altLang="ko-KR"/>
          </a:p>
          <a:p>
            <a:pPr lvl="2">
              <a:lnSpc>
                <a:spcPct val="160000"/>
              </a:lnSpc>
            </a:pPr>
            <a:r>
              <a:rPr lang="en-US" altLang="ko-KR"/>
              <a:t>“</a:t>
            </a:r>
            <a:r>
              <a:rPr lang="ko-KR" altLang="en-US"/>
              <a:t>상품</a:t>
            </a:r>
            <a:r>
              <a:rPr lang="en-US" altLang="ko-KR"/>
              <a:t>”</a:t>
            </a:r>
            <a:r>
              <a:rPr lang="ko-KR" altLang="en-US"/>
              <a:t> 개체와 </a:t>
            </a:r>
            <a:r>
              <a:rPr lang="en-US" altLang="ko-KR"/>
              <a:t>“</a:t>
            </a:r>
            <a:r>
              <a:rPr lang="ko-KR" altLang="en-US"/>
              <a:t>제조업체</a:t>
            </a:r>
            <a:r>
              <a:rPr lang="en-US" altLang="ko-KR"/>
              <a:t>” </a:t>
            </a:r>
            <a:r>
              <a:rPr lang="ko-KR" altLang="en-US"/>
              <a:t>개체가 맺는 관계</a:t>
            </a:r>
            <a:r>
              <a:rPr lang="en-US" altLang="ko-KR"/>
              <a:t>, </a:t>
            </a:r>
            <a:r>
              <a:rPr lang="ko-KR" altLang="en-US"/>
              <a:t>일대다</a:t>
            </a:r>
            <a:r>
              <a:rPr lang="en-US" altLang="ko-KR"/>
              <a:t>(1:n) </a:t>
            </a:r>
            <a:r>
              <a:rPr lang="ko-KR" altLang="en-US"/>
              <a:t>관계</a:t>
            </a:r>
            <a:endParaRPr lang="en-US" altLang="ko-KR"/>
          </a:p>
          <a:p>
            <a:pPr lvl="2">
              <a:lnSpc>
                <a:spcPct val="160000"/>
              </a:lnSpc>
            </a:pPr>
            <a:r>
              <a:rPr lang="en-US" altLang="ko-KR"/>
              <a:t>“</a:t>
            </a:r>
            <a:r>
              <a:rPr lang="ko-KR" altLang="en-US"/>
              <a:t>상품</a:t>
            </a:r>
            <a:r>
              <a:rPr lang="en-US" altLang="ko-KR"/>
              <a:t>”</a:t>
            </a:r>
            <a:r>
              <a:rPr lang="ko-KR" altLang="en-US"/>
              <a:t> 개체는 관계에 필수적으로 참여 </a:t>
            </a:r>
            <a:r>
              <a:rPr lang="en-US" altLang="ko-KR"/>
              <a:t>/ “</a:t>
            </a:r>
            <a:r>
              <a:rPr lang="ko-KR" altLang="en-US"/>
              <a:t>제조업체</a:t>
            </a:r>
            <a:r>
              <a:rPr lang="en-US" altLang="ko-KR"/>
              <a:t>” </a:t>
            </a:r>
            <a:r>
              <a:rPr lang="ko-KR" altLang="en-US"/>
              <a:t>개체는 관계에 선택적으로 참여</a:t>
            </a:r>
            <a:endParaRPr lang="en-US" altLang="ko-KR"/>
          </a:p>
          <a:p>
            <a:pPr lvl="1">
              <a:lnSpc>
                <a:spcPct val="160000"/>
              </a:lnSpc>
            </a:pPr>
            <a:r>
              <a:rPr lang="en-US" altLang="ko-KR"/>
              <a:t>“</a:t>
            </a:r>
            <a:r>
              <a:rPr lang="ko-KR" altLang="en-US"/>
              <a:t>공급</a:t>
            </a:r>
            <a:r>
              <a:rPr lang="en-US" altLang="ko-KR"/>
              <a:t>” </a:t>
            </a:r>
            <a:r>
              <a:rPr lang="ko-KR" altLang="en-US"/>
              <a:t>관계의 속성 </a:t>
            </a:r>
            <a:r>
              <a:rPr lang="en-US" altLang="ko-KR"/>
              <a:t>: </a:t>
            </a:r>
            <a:r>
              <a:rPr lang="ko-KR" altLang="en-US"/>
              <a:t>공급일자</a:t>
            </a:r>
            <a:r>
              <a:rPr lang="en-US" altLang="ko-KR"/>
              <a:t>, </a:t>
            </a:r>
            <a:r>
              <a:rPr lang="ko-KR" altLang="en-US"/>
              <a:t>공급량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91878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DDE42-0921-4BC2-ADA6-D11AE9099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개념설계 </a:t>
            </a:r>
            <a:r>
              <a:rPr lang="en-US" altLang="ko-KR"/>
              <a:t>(2/3): </a:t>
            </a:r>
            <a:r>
              <a:rPr lang="ko-KR" altLang="en-US"/>
              <a:t>관계 추출 </a:t>
            </a:r>
            <a:r>
              <a:rPr lang="en-US" altLang="ko-KR"/>
              <a:t>(relation)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F7ABA-F14D-4D94-8BB0-519CE16FE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C533A7-6BC7-456F-A10E-A9C27905A9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4412D82-1D89-4317-9A20-04BA365EB398}"/>
              </a:ext>
            </a:extLst>
          </p:cNvPr>
          <p:cNvSpPr txBox="1">
            <a:spLocks/>
          </p:cNvSpPr>
          <p:nvPr/>
        </p:nvSpPr>
        <p:spPr>
          <a:xfrm>
            <a:off x="457200" y="3428999"/>
            <a:ext cx="8229600" cy="2867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b="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b="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b="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b="0" kern="12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2867" indent="0">
              <a:lnSpc>
                <a:spcPct val="160000"/>
              </a:lnSpc>
              <a:buNone/>
            </a:pPr>
            <a:r>
              <a:rPr lang="en-US" altLang="ko-KR" b="1">
                <a:solidFill>
                  <a:srgbClr val="0070C0"/>
                </a:solidFill>
              </a:rPr>
              <a:t>[</a:t>
            </a:r>
            <a:r>
              <a:rPr lang="ko-KR" altLang="en-US" b="1">
                <a:solidFill>
                  <a:srgbClr val="0070C0"/>
                </a:solidFill>
              </a:rPr>
              <a:t>추출 결과</a:t>
            </a:r>
            <a:r>
              <a:rPr lang="en-US" altLang="ko-KR" b="1">
                <a:solidFill>
                  <a:srgbClr val="0070C0"/>
                </a:solidFill>
              </a:rPr>
              <a:t>]</a:t>
            </a:r>
          </a:p>
          <a:p>
            <a:pPr lvl="1">
              <a:lnSpc>
                <a:spcPct val="160000"/>
              </a:lnSpc>
            </a:pPr>
            <a:r>
              <a:rPr lang="ko-KR" altLang="en-US"/>
              <a:t>관계</a:t>
            </a:r>
            <a:r>
              <a:rPr lang="en-US" altLang="ko-KR"/>
              <a:t>: </a:t>
            </a:r>
            <a:r>
              <a:rPr lang="ko-KR" altLang="en-US"/>
              <a:t>작성</a:t>
            </a:r>
            <a:endParaRPr lang="en-US" altLang="ko-KR"/>
          </a:p>
          <a:p>
            <a:pPr lvl="2">
              <a:lnSpc>
                <a:spcPct val="160000"/>
              </a:lnSpc>
            </a:pPr>
            <a:r>
              <a:rPr lang="en-US" altLang="ko-KR"/>
              <a:t>“</a:t>
            </a:r>
            <a:r>
              <a:rPr lang="ko-KR" altLang="en-US"/>
              <a:t>회원</a:t>
            </a:r>
            <a:r>
              <a:rPr lang="en-US" altLang="ko-KR"/>
              <a:t>”</a:t>
            </a:r>
            <a:r>
              <a:rPr lang="ko-KR" altLang="en-US"/>
              <a:t> 개체와 </a:t>
            </a:r>
            <a:r>
              <a:rPr lang="en-US" altLang="ko-KR"/>
              <a:t>“</a:t>
            </a:r>
            <a:r>
              <a:rPr lang="ko-KR" altLang="en-US"/>
              <a:t>게시글</a:t>
            </a:r>
            <a:r>
              <a:rPr lang="en-US" altLang="ko-KR"/>
              <a:t>” </a:t>
            </a:r>
            <a:r>
              <a:rPr lang="ko-KR" altLang="en-US"/>
              <a:t>개체가 맺는 관계</a:t>
            </a:r>
            <a:r>
              <a:rPr lang="en-US" altLang="ko-KR"/>
              <a:t>, </a:t>
            </a:r>
            <a:r>
              <a:rPr lang="ko-KR" altLang="en-US"/>
              <a:t>일대다</a:t>
            </a:r>
            <a:r>
              <a:rPr lang="en-US" altLang="ko-KR"/>
              <a:t>(1:n) </a:t>
            </a:r>
            <a:r>
              <a:rPr lang="ko-KR" altLang="en-US"/>
              <a:t>관계</a:t>
            </a:r>
            <a:endParaRPr lang="en-US" altLang="ko-KR"/>
          </a:p>
          <a:p>
            <a:pPr lvl="2">
              <a:lnSpc>
                <a:spcPct val="160000"/>
              </a:lnSpc>
            </a:pPr>
            <a:r>
              <a:rPr lang="en-US" altLang="ko-KR"/>
              <a:t>“</a:t>
            </a:r>
            <a:r>
              <a:rPr lang="ko-KR" altLang="en-US"/>
              <a:t>회원</a:t>
            </a:r>
            <a:r>
              <a:rPr lang="en-US" altLang="ko-KR"/>
              <a:t>”</a:t>
            </a:r>
            <a:r>
              <a:rPr lang="ko-KR" altLang="en-US"/>
              <a:t> 개체는 관계에 선택적으로 참여 </a:t>
            </a:r>
            <a:r>
              <a:rPr lang="en-US" altLang="ko-KR"/>
              <a:t>/ “</a:t>
            </a:r>
            <a:r>
              <a:rPr lang="ko-KR" altLang="en-US"/>
              <a:t>게시글</a:t>
            </a:r>
            <a:r>
              <a:rPr lang="en-US" altLang="ko-KR"/>
              <a:t>” </a:t>
            </a:r>
            <a:r>
              <a:rPr lang="ko-KR" altLang="en-US"/>
              <a:t>개체는 관계에 필수적으로 참여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6061A7-CAA4-4258-AC85-4805804C8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06" y="1423254"/>
            <a:ext cx="86391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042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BA410-6828-4512-B2B4-CA92F6759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개념설계 </a:t>
            </a:r>
            <a:r>
              <a:rPr lang="en-US" altLang="ko-KR"/>
              <a:t>(2/2): </a:t>
            </a:r>
            <a:r>
              <a:rPr lang="ko-KR" altLang="en-US"/>
              <a:t>관계 추출 </a:t>
            </a:r>
            <a:r>
              <a:rPr lang="en-US" altLang="ko-KR"/>
              <a:t>(relation)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98EAF6-B139-4A5C-BF4A-6A825EF2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D29FB8-7BC1-4A19-8F05-B0D14D659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684D1A-3718-4CEF-8345-85D5C68A6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5" y="1050620"/>
            <a:ext cx="7605845" cy="489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4307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BA410-6828-4512-B2B4-CA92F6759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개념설계 </a:t>
            </a:r>
            <a:r>
              <a:rPr lang="en-US" altLang="ko-KR"/>
              <a:t>(2/2): </a:t>
            </a:r>
            <a:r>
              <a:rPr lang="ko-KR" altLang="en-US"/>
              <a:t>관계 추출 </a:t>
            </a:r>
            <a:r>
              <a:rPr lang="en-US" altLang="ko-KR"/>
              <a:t>(relation)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98EAF6-B139-4A5C-BF4A-6A825EF2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D29FB8-7BC1-4A19-8F05-B0D14D659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1F7592-5692-46C1-8D2F-F961B963A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957387"/>
            <a:ext cx="76866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3790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BA410-6828-4512-B2B4-CA92F6759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개념설계 </a:t>
            </a:r>
            <a:r>
              <a:rPr lang="en-US" altLang="ko-KR"/>
              <a:t>(2/2): </a:t>
            </a:r>
            <a:r>
              <a:rPr lang="ko-KR" altLang="en-US"/>
              <a:t>관계 추출 </a:t>
            </a:r>
            <a:r>
              <a:rPr lang="en-US" altLang="ko-KR"/>
              <a:t>(relation)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98EAF6-B139-4A5C-BF4A-6A825EF2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D29FB8-7BC1-4A19-8F05-B0D14D659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1F7592-5692-46C1-8D2F-F961B963A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957387"/>
            <a:ext cx="768667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1472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BA410-6828-4512-B2B4-CA92F6759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개념설계 </a:t>
            </a:r>
            <a:r>
              <a:rPr lang="en-US" altLang="ko-KR"/>
              <a:t>(2/2): </a:t>
            </a:r>
            <a:r>
              <a:rPr lang="ko-KR" altLang="en-US"/>
              <a:t>관계 추출 </a:t>
            </a:r>
            <a:r>
              <a:rPr lang="en-US" altLang="ko-KR"/>
              <a:t>(relation)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98EAF6-B139-4A5C-BF4A-6A825EF2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D29FB8-7BC1-4A19-8F05-B0D14D659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CABE4A-9960-4846-B9DA-F1A45AF7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5" y="1402022"/>
            <a:ext cx="7971068" cy="405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4972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BA410-6828-4512-B2B4-CA92F6759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개념설계 </a:t>
            </a:r>
            <a:r>
              <a:rPr lang="en-US" altLang="ko-KR"/>
              <a:t>(2/2): </a:t>
            </a:r>
            <a:r>
              <a:rPr lang="ko-KR" altLang="en-US"/>
              <a:t>관계 추출 </a:t>
            </a:r>
            <a:r>
              <a:rPr lang="en-US" altLang="ko-KR"/>
              <a:t>(relation)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98EAF6-B139-4A5C-BF4A-6A825EF2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D29FB8-7BC1-4A19-8F05-B0D14D659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A8D4E0-BD7A-40B3-BCAE-0C681F0B3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55" y="1582207"/>
            <a:ext cx="7842958" cy="258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39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FA06-83A4-4BDA-AF2F-198B41D9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FD9FF-ACD8-48E2-9398-2F4644A12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SQL (Structured Query Language)</a:t>
            </a:r>
          </a:p>
          <a:p>
            <a:pPr lvl="1"/>
            <a:r>
              <a:rPr lang="ko-KR" altLang="en-US"/>
              <a:t>데이터베이스에 명령을 내리기 위한 프로그래밍 언어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데이터베이스에서 수행하는 기본적인 명령어</a:t>
            </a:r>
            <a:endParaRPr lang="en-US" altLang="ko-KR"/>
          </a:p>
          <a:p>
            <a:pPr lvl="1"/>
            <a:r>
              <a:rPr lang="en-US" altLang="ko-KR">
                <a:solidFill>
                  <a:srgbClr val="FF0000"/>
                </a:solidFill>
              </a:rPr>
              <a:t>C</a:t>
            </a:r>
            <a:r>
              <a:rPr lang="en-US" altLang="ko-KR"/>
              <a:t>reate (insert) : </a:t>
            </a:r>
            <a:r>
              <a:rPr lang="ko-KR" altLang="en-US"/>
              <a:t>데이터의 생성</a:t>
            </a:r>
            <a:endParaRPr lang="en-US" altLang="ko-KR"/>
          </a:p>
          <a:p>
            <a:pPr lvl="1"/>
            <a:r>
              <a:rPr lang="en-US" altLang="ko-KR">
                <a:solidFill>
                  <a:srgbClr val="FF0000"/>
                </a:solidFill>
              </a:rPr>
              <a:t>R</a:t>
            </a:r>
            <a:r>
              <a:rPr lang="en-US" altLang="ko-KR"/>
              <a:t>etrive: </a:t>
            </a:r>
            <a:r>
              <a:rPr lang="ko-KR" altLang="en-US"/>
              <a:t>데이터로부터 정보 추출</a:t>
            </a:r>
            <a:endParaRPr lang="en-US" altLang="ko-KR"/>
          </a:p>
          <a:p>
            <a:pPr lvl="1"/>
            <a:r>
              <a:rPr lang="en-US" altLang="ko-KR">
                <a:solidFill>
                  <a:srgbClr val="FF0000"/>
                </a:solidFill>
              </a:rPr>
              <a:t>U</a:t>
            </a:r>
            <a:r>
              <a:rPr lang="en-US" altLang="ko-KR"/>
              <a:t>pdate: </a:t>
            </a:r>
            <a:r>
              <a:rPr lang="ko-KR" altLang="en-US"/>
              <a:t>데이터의 갱신</a:t>
            </a:r>
            <a:endParaRPr lang="en-US" altLang="ko-KR"/>
          </a:p>
          <a:p>
            <a:pPr lvl="1"/>
            <a:r>
              <a:rPr lang="en-US" altLang="ko-KR">
                <a:solidFill>
                  <a:srgbClr val="FF0000"/>
                </a:solidFill>
              </a:rPr>
              <a:t>D</a:t>
            </a:r>
            <a:r>
              <a:rPr lang="en-US" altLang="ko-KR"/>
              <a:t>elete: </a:t>
            </a:r>
            <a:r>
              <a:rPr lang="ko-KR" altLang="en-US"/>
              <a:t>데이터의 삭제</a:t>
            </a:r>
            <a:endParaRPr lang="en-US" altLang="ko-KR"/>
          </a:p>
          <a:p>
            <a:pPr lvl="1"/>
            <a:r>
              <a:rPr lang="en-US" altLang="ko-KR"/>
              <a:t>CRUD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384B9E-8745-4334-8C5B-10631003A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363774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BA410-6828-4512-B2B4-CA92F6759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개념설계 </a:t>
            </a:r>
            <a:r>
              <a:rPr lang="en-US" altLang="ko-KR"/>
              <a:t>(2/2): </a:t>
            </a:r>
            <a:r>
              <a:rPr lang="ko-KR" altLang="en-US"/>
              <a:t>관계 추출 </a:t>
            </a:r>
            <a:r>
              <a:rPr lang="en-US" altLang="ko-KR"/>
              <a:t>(relation)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98EAF6-B139-4A5C-BF4A-6A825EF2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D29FB8-7BC1-4A19-8F05-B0D14D659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AC4E68-6B95-45EA-8C6B-241AA806B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7" y="913697"/>
            <a:ext cx="8065005" cy="426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4804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BA410-6828-4512-B2B4-CA92F6759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개념설계 </a:t>
            </a:r>
            <a:r>
              <a:rPr lang="en-US" altLang="ko-KR"/>
              <a:t>(2/2): </a:t>
            </a:r>
            <a:r>
              <a:rPr lang="ko-KR" altLang="en-US"/>
              <a:t>관계 추출 </a:t>
            </a:r>
            <a:r>
              <a:rPr lang="en-US" altLang="ko-KR"/>
              <a:t>(relation)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98EAF6-B139-4A5C-BF4A-6A825EF29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D29FB8-7BC1-4A19-8F05-B0D14D659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C1A68EA-BF33-43D4-8334-2A4CA46E1C44}"/>
              </a:ext>
            </a:extLst>
          </p:cNvPr>
          <p:cNvGrpSpPr/>
          <p:nvPr/>
        </p:nvGrpSpPr>
        <p:grpSpPr>
          <a:xfrm>
            <a:off x="503275" y="913697"/>
            <a:ext cx="5692988" cy="5227189"/>
            <a:chOff x="611560" y="1988839"/>
            <a:chExt cx="5220580" cy="479343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60C7B85-1594-4820-937D-A11BB9B57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125"/>
            <a:stretch/>
          </p:blipFill>
          <p:spPr>
            <a:xfrm>
              <a:off x="611560" y="1988839"/>
              <a:ext cx="5220580" cy="475445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F97B14-562E-45F6-B770-43529B3A0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4918" y="6410608"/>
              <a:ext cx="3915435" cy="371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059095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3487D-C1D2-4748-A123-B6065E2F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단계</a:t>
            </a:r>
            <a:r>
              <a:rPr lang="en-US" altLang="ko-KR"/>
              <a:t>: </a:t>
            </a:r>
            <a:r>
              <a:rPr lang="ko-KR" altLang="en-US"/>
              <a:t>논리적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54BCAE-A132-4B88-99BA-3E88201F0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/>
              <a:t>목적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/>
              <a:t>DBMS</a:t>
            </a:r>
            <a:r>
              <a:rPr lang="ko-KR" altLang="en-US"/>
              <a:t>에 적합한 논리적 스키마 설계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개념적 스키마를 논리적 데이터 모델을 이용해 논리적 구조로 표현 </a:t>
            </a:r>
            <a:br>
              <a:rPr lang="en-US" altLang="ko-KR"/>
            </a:br>
            <a:r>
              <a:rPr lang="ko-KR" altLang="en-US">
                <a:solidFill>
                  <a:srgbClr val="0070C0"/>
                </a:solidFill>
                <a:sym typeface="Wingdings"/>
              </a:rPr>
              <a:t></a:t>
            </a:r>
            <a:r>
              <a:rPr lang="ko-KR" altLang="en-US">
                <a:sym typeface="Wingdings"/>
              </a:rPr>
              <a:t> 논리</a:t>
            </a:r>
            <a:r>
              <a:rPr lang="ko-KR" altLang="en-US"/>
              <a:t>적 모델링</a:t>
            </a:r>
            <a:r>
              <a:rPr lang="en-US" altLang="ko-KR"/>
              <a:t>(</a:t>
            </a:r>
            <a:r>
              <a:rPr lang="ko-KR" altLang="en-US"/>
              <a:t>데이터 모델링</a:t>
            </a:r>
            <a:r>
              <a:rPr lang="en-US" altLang="ko-KR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/>
              <a:t>일반적으로 관계</a:t>
            </a:r>
            <a:r>
              <a:rPr lang="en-US" altLang="ko-KR"/>
              <a:t> </a:t>
            </a:r>
            <a:r>
              <a:rPr lang="ko-KR" altLang="en-US"/>
              <a:t>데이터 모델을 많이 이용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결과물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논리적 스키마</a:t>
            </a:r>
            <a:r>
              <a:rPr lang="en-US" altLang="ko-KR"/>
              <a:t> : </a:t>
            </a:r>
            <a:r>
              <a:rPr lang="ko-KR" altLang="en-US"/>
              <a:t>릴레이션 스키마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주요 작업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개념적 설계 단계의 결과물인 </a:t>
            </a:r>
            <a:r>
              <a:rPr lang="en-US" altLang="ko-KR"/>
              <a:t>E-R </a:t>
            </a:r>
            <a:r>
              <a:rPr lang="ko-KR" altLang="en-US"/>
              <a:t>다이어그램을 릴레이션 스키마로 변환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릴레이션 스키마로 변환 후 속성의 데이터 타입</a:t>
            </a:r>
            <a:r>
              <a:rPr lang="en-US" altLang="ko-KR"/>
              <a:t>, </a:t>
            </a:r>
            <a:r>
              <a:rPr lang="ko-KR" altLang="en-US"/>
              <a:t>길이</a:t>
            </a:r>
            <a:r>
              <a:rPr lang="en-US" altLang="ko-KR"/>
              <a:t>, </a:t>
            </a:r>
            <a:r>
              <a:rPr lang="ko-KR" altLang="en-US"/>
              <a:t>널 값 허용 여부</a:t>
            </a:r>
            <a:r>
              <a:rPr lang="en-US" altLang="ko-KR"/>
              <a:t>, </a:t>
            </a:r>
            <a:r>
              <a:rPr lang="ko-KR" altLang="en-US"/>
              <a:t>기본 값</a:t>
            </a:r>
            <a:r>
              <a:rPr lang="en-US" altLang="ko-KR"/>
              <a:t>, </a:t>
            </a:r>
            <a:r>
              <a:rPr lang="ko-KR" altLang="en-US"/>
              <a:t>제약조건 등을 세부적으로 결정하고 결과를 문서화시킴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C96510-5F71-4CAB-9317-20F8F4EE1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793620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C15FAF-A75B-4F85-BA6A-D76A90074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단계</a:t>
            </a:r>
            <a:r>
              <a:rPr lang="en-US" altLang="ko-KR"/>
              <a:t>: </a:t>
            </a:r>
            <a:r>
              <a:rPr lang="ko-KR" altLang="en-US"/>
              <a:t>논리적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9DAEE7-4A51-4E65-A97A-527029C2B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/>
              <a:t>E-R </a:t>
            </a:r>
            <a:r>
              <a:rPr lang="ko-KR" altLang="en-US"/>
              <a:t>다이어그램을 릴레이션 스키마로 변환하는 규칙</a:t>
            </a:r>
            <a:endParaRPr lang="en-US" altLang="ko-KR"/>
          </a:p>
          <a:p>
            <a:pPr lvl="1">
              <a:lnSpc>
                <a:spcPct val="200000"/>
              </a:lnSpc>
            </a:pPr>
            <a:r>
              <a:rPr lang="ko-KR" altLang="en-US">
                <a:solidFill>
                  <a:srgbClr val="FF33CC"/>
                </a:solidFill>
              </a:rPr>
              <a:t>규칙 </a:t>
            </a:r>
            <a:r>
              <a:rPr lang="en-US" altLang="ko-KR">
                <a:solidFill>
                  <a:srgbClr val="FF33CC"/>
                </a:solidFill>
              </a:rPr>
              <a:t>1</a:t>
            </a:r>
            <a:r>
              <a:rPr lang="en-US" altLang="ko-KR"/>
              <a:t> : </a:t>
            </a:r>
            <a:r>
              <a:rPr lang="ko-KR" altLang="en-US"/>
              <a:t>모든 개체는 릴레이션으로 변환한다</a:t>
            </a:r>
            <a:r>
              <a:rPr lang="en-US" altLang="ko-KR"/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>
                <a:solidFill>
                  <a:srgbClr val="FF33CC"/>
                </a:solidFill>
              </a:rPr>
              <a:t>규칙 </a:t>
            </a:r>
            <a:r>
              <a:rPr lang="en-US" altLang="ko-KR">
                <a:solidFill>
                  <a:srgbClr val="FF33CC"/>
                </a:solidFill>
              </a:rPr>
              <a:t>2</a:t>
            </a:r>
            <a:r>
              <a:rPr lang="en-US" altLang="ko-KR"/>
              <a:t> : </a:t>
            </a:r>
            <a:r>
              <a:rPr lang="ko-KR" altLang="en-US"/>
              <a:t>다대다</a:t>
            </a:r>
            <a:r>
              <a:rPr lang="en-US" altLang="ko-KR"/>
              <a:t>(n:m) </a:t>
            </a:r>
            <a:r>
              <a:rPr lang="ko-KR" altLang="en-US"/>
              <a:t>관계는 릴레이션으로 변환한다</a:t>
            </a:r>
            <a:r>
              <a:rPr lang="en-US" altLang="ko-KR"/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>
                <a:solidFill>
                  <a:srgbClr val="FF33CC"/>
                </a:solidFill>
              </a:rPr>
              <a:t>규칙 </a:t>
            </a:r>
            <a:r>
              <a:rPr lang="en-US" altLang="ko-KR">
                <a:solidFill>
                  <a:srgbClr val="FF33CC"/>
                </a:solidFill>
              </a:rPr>
              <a:t>3</a:t>
            </a:r>
            <a:r>
              <a:rPr lang="en-US" altLang="ko-KR"/>
              <a:t> : </a:t>
            </a:r>
            <a:r>
              <a:rPr lang="ko-KR" altLang="en-US"/>
              <a:t>일대다</a:t>
            </a:r>
            <a:r>
              <a:rPr lang="en-US" altLang="ko-KR"/>
              <a:t>(1:n) </a:t>
            </a:r>
            <a:r>
              <a:rPr lang="ko-KR" altLang="en-US"/>
              <a:t>관계는 외래키로 표현한다</a:t>
            </a:r>
            <a:r>
              <a:rPr lang="en-US" altLang="ko-KR"/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>
                <a:solidFill>
                  <a:srgbClr val="FF33CC"/>
                </a:solidFill>
              </a:rPr>
              <a:t>규칙 </a:t>
            </a:r>
            <a:r>
              <a:rPr lang="en-US" altLang="ko-KR">
                <a:solidFill>
                  <a:srgbClr val="FF33CC"/>
                </a:solidFill>
              </a:rPr>
              <a:t>4</a:t>
            </a:r>
            <a:r>
              <a:rPr lang="en-US" altLang="ko-KR"/>
              <a:t> : </a:t>
            </a:r>
            <a:r>
              <a:rPr lang="ko-KR" altLang="en-US"/>
              <a:t>일대일</a:t>
            </a:r>
            <a:r>
              <a:rPr lang="en-US" altLang="ko-KR"/>
              <a:t>(1:1) </a:t>
            </a:r>
            <a:r>
              <a:rPr lang="ko-KR" altLang="en-US"/>
              <a:t>관계는 외래키로 표현한다</a:t>
            </a:r>
            <a:r>
              <a:rPr lang="en-US" altLang="ko-KR"/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>
                <a:solidFill>
                  <a:srgbClr val="FF33CC"/>
                </a:solidFill>
              </a:rPr>
              <a:t>규칙 </a:t>
            </a:r>
            <a:r>
              <a:rPr lang="en-US" altLang="ko-KR">
                <a:solidFill>
                  <a:srgbClr val="FF33CC"/>
                </a:solidFill>
              </a:rPr>
              <a:t>5</a:t>
            </a:r>
            <a:r>
              <a:rPr lang="en-US" altLang="ko-KR"/>
              <a:t> : </a:t>
            </a:r>
            <a:r>
              <a:rPr lang="ko-KR" altLang="en-US"/>
              <a:t>다중 값 속성은 릴레이션으로 변환한다</a:t>
            </a:r>
            <a:r>
              <a:rPr lang="en-US" altLang="ko-KR"/>
              <a:t>.</a:t>
            </a:r>
          </a:p>
          <a:p>
            <a:pPr>
              <a:lnSpc>
                <a:spcPct val="200000"/>
              </a:lnSpc>
            </a:pPr>
            <a:r>
              <a:rPr lang="ko-KR" altLang="en-US"/>
              <a:t>변환 규칙을 순서대로 적용하되</a:t>
            </a:r>
            <a:r>
              <a:rPr lang="en-US" altLang="ko-KR"/>
              <a:t>, </a:t>
            </a:r>
            <a:r>
              <a:rPr lang="ko-KR" altLang="en-US"/>
              <a:t>해당되지 않는 규칙은 제외함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4F48C3-9592-4721-B1C0-0C3E60C65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166075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43219-1B48-4C4A-B137-2DEF2237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단계</a:t>
            </a:r>
            <a:r>
              <a:rPr lang="en-US" altLang="ko-KR"/>
              <a:t>: </a:t>
            </a:r>
            <a:r>
              <a:rPr lang="ko-KR" altLang="en-US"/>
              <a:t>논리적 설계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F62CF2-ACC4-4C0F-BBCF-37475F541F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C423F22-907B-4B31-B8D6-7B68A5CB7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규칙 </a:t>
            </a:r>
            <a:r>
              <a:rPr lang="en-US" altLang="ko-KR">
                <a:solidFill>
                  <a:srgbClr val="FF0000"/>
                </a:solidFill>
              </a:rPr>
              <a:t>1) </a:t>
            </a:r>
            <a:r>
              <a:rPr lang="ko-KR" altLang="en-US">
                <a:solidFill>
                  <a:srgbClr val="FF0000"/>
                </a:solidFill>
              </a:rPr>
              <a:t>모든 개체는 릴레이션으로 변환한다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B0BAB5-0B2F-4FE0-A3C8-40B5B5AD3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66" y="1484810"/>
            <a:ext cx="7145378" cy="498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02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43219-1B48-4C4A-B137-2DEF2237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단계</a:t>
            </a:r>
            <a:r>
              <a:rPr lang="en-US" altLang="ko-KR"/>
              <a:t>: </a:t>
            </a:r>
            <a:r>
              <a:rPr lang="ko-KR" altLang="en-US"/>
              <a:t>논리적 설계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F62CF2-ACC4-4C0F-BBCF-37475F541F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C423F22-907B-4B31-B8D6-7B68A5CB7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규칙 </a:t>
            </a:r>
            <a:r>
              <a:rPr lang="en-US" altLang="ko-KR">
                <a:solidFill>
                  <a:srgbClr val="FF0000"/>
                </a:solidFill>
              </a:rPr>
              <a:t>1) </a:t>
            </a:r>
            <a:r>
              <a:rPr lang="ko-KR" altLang="en-US">
                <a:solidFill>
                  <a:srgbClr val="FF0000"/>
                </a:solidFill>
              </a:rPr>
              <a:t>모든 개체는 릴레이션으로 변환한다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79224F-1BC2-4B0E-9C58-89F70DD66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40" y="1447304"/>
            <a:ext cx="8189960" cy="431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3714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43219-1B48-4C4A-B137-2DEF2237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단계</a:t>
            </a:r>
            <a:r>
              <a:rPr lang="en-US" altLang="ko-KR"/>
              <a:t>: </a:t>
            </a:r>
            <a:r>
              <a:rPr lang="ko-KR" altLang="en-US"/>
              <a:t>논리적 설계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F62CF2-ACC4-4C0F-BBCF-37475F541F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C423F22-907B-4B31-B8D6-7B68A5CB7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규칙 </a:t>
            </a:r>
            <a:r>
              <a:rPr lang="en-US" altLang="ko-KR">
                <a:solidFill>
                  <a:srgbClr val="FF0000"/>
                </a:solidFill>
              </a:rPr>
              <a:t>2) </a:t>
            </a:r>
            <a:r>
              <a:rPr lang="ko-KR" altLang="en-US">
                <a:solidFill>
                  <a:srgbClr val="FF0000"/>
                </a:solidFill>
              </a:rPr>
              <a:t>다대다 관계는 릴레이션으로 변환한다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BEF1C4-17CB-445E-8A81-7182841DC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76" y="1538790"/>
            <a:ext cx="7515835" cy="486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656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743219-1B48-4C4A-B137-2DEF2237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단계</a:t>
            </a:r>
            <a:r>
              <a:rPr lang="en-US" altLang="ko-KR"/>
              <a:t>: </a:t>
            </a:r>
            <a:r>
              <a:rPr lang="ko-KR" altLang="en-US"/>
              <a:t>논리적 설계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F62CF2-ACC4-4C0F-BBCF-37475F541F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C423F22-907B-4B31-B8D6-7B68A5CB7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규칙 </a:t>
            </a:r>
            <a:r>
              <a:rPr lang="en-US" altLang="ko-KR">
                <a:solidFill>
                  <a:srgbClr val="FF0000"/>
                </a:solidFill>
              </a:rPr>
              <a:t>3-1) </a:t>
            </a:r>
            <a:r>
              <a:rPr lang="ko-KR" altLang="en-US">
                <a:solidFill>
                  <a:srgbClr val="FF0000"/>
                </a:solidFill>
              </a:rPr>
              <a:t>일반적인 일대다 관계는 외래키로 표현한다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AD2118-B415-40F3-8251-6B1F01A12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50" y="1598689"/>
            <a:ext cx="7992380" cy="401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4009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D2A22-A708-4368-80C0-59216548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단계</a:t>
            </a:r>
            <a:r>
              <a:rPr lang="en-US" altLang="ko-KR"/>
              <a:t>: </a:t>
            </a:r>
            <a:r>
              <a:rPr lang="ko-KR" altLang="en-US"/>
              <a:t>논리적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832E55-F863-4A3E-823C-B5B717F26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규칙 </a:t>
            </a:r>
            <a:r>
              <a:rPr lang="en-US" altLang="ko-KR">
                <a:solidFill>
                  <a:srgbClr val="FF0000"/>
                </a:solidFill>
              </a:rPr>
              <a:t>4-1) </a:t>
            </a:r>
            <a:r>
              <a:rPr lang="ko-KR" altLang="en-US">
                <a:solidFill>
                  <a:srgbClr val="FF0000"/>
                </a:solidFill>
              </a:rPr>
              <a:t>일반적인 일대일 관계는 외래키를 서로 주고받는다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EAA4EB-34E9-4E96-A66E-4B15A4B1E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9B837A-9933-46D4-9C59-7952032E6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23" y="1480393"/>
            <a:ext cx="7760711" cy="463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1760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D2A22-A708-4368-80C0-59216548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단계</a:t>
            </a:r>
            <a:r>
              <a:rPr lang="en-US" altLang="ko-KR"/>
              <a:t>: </a:t>
            </a:r>
            <a:r>
              <a:rPr lang="ko-KR" altLang="en-US"/>
              <a:t>논리적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832E55-F863-4A3E-823C-B5B717F26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규칙 </a:t>
            </a:r>
            <a:r>
              <a:rPr lang="en-US" altLang="ko-KR">
                <a:solidFill>
                  <a:srgbClr val="FF0000"/>
                </a:solidFill>
              </a:rPr>
              <a:t>5) </a:t>
            </a:r>
            <a:r>
              <a:rPr lang="ko-KR" altLang="en-US">
                <a:solidFill>
                  <a:srgbClr val="FF0000"/>
                </a:solidFill>
              </a:rPr>
              <a:t>다중값 속성은 릴레이션으로 변환한다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EAA4EB-34E9-4E96-A66E-4B15A4B1E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AEB451-C065-45F5-A960-420725647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09" y="1442748"/>
            <a:ext cx="69627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63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SQL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ite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실습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355995841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D2A22-A708-4368-80C0-59216548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단계</a:t>
            </a:r>
            <a:r>
              <a:rPr lang="en-US" altLang="ko-KR"/>
              <a:t>: </a:t>
            </a:r>
            <a:r>
              <a:rPr lang="ko-KR" altLang="en-US"/>
              <a:t>논리적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832E55-F863-4A3E-823C-B5B717F26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규칙 </a:t>
            </a:r>
            <a:r>
              <a:rPr lang="en-US" altLang="ko-KR">
                <a:solidFill>
                  <a:srgbClr val="FF0000"/>
                </a:solidFill>
              </a:rPr>
              <a:t>5) </a:t>
            </a:r>
            <a:r>
              <a:rPr lang="ko-KR" altLang="en-US">
                <a:solidFill>
                  <a:srgbClr val="FF0000"/>
                </a:solidFill>
              </a:rPr>
              <a:t>다중값 속성은 릴레이션으로 변환한다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EAA4EB-34E9-4E96-A66E-4B15A4B1E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C977A8-9860-4EA1-B946-32623F165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32" y="1399746"/>
            <a:ext cx="53625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0608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CC89D-9A87-43F9-8661-8F1F70C07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논리적 설계 최종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E8BB98-DD2A-43D3-BD7F-5E8768942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7FFCFC-DE95-4FC4-A988-0AE0BF98BE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B6B494-32C0-4B51-8FE3-F555CE984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54" y="962127"/>
            <a:ext cx="86106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1860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CC89D-9A87-43F9-8661-8F1F70C07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논리적 설계 최종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E8BB98-DD2A-43D3-BD7F-5E8768942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테이블 명세서 작성</a:t>
            </a:r>
            <a:endParaRPr lang="en-US" altLang="ko-KR"/>
          </a:p>
          <a:p>
            <a:pPr lvl="1"/>
            <a:r>
              <a:rPr lang="ko-KR" altLang="en-US"/>
              <a:t>릴레이션 스키마 변환 후 속성의 데이터 타입과 길이</a:t>
            </a:r>
            <a:r>
              <a:rPr lang="en-US" altLang="ko-KR"/>
              <a:t>, </a:t>
            </a:r>
            <a:r>
              <a:rPr lang="ko-KR" altLang="en-US"/>
              <a:t>널 값 허용 여부</a:t>
            </a:r>
            <a:r>
              <a:rPr lang="en-US" altLang="ko-KR"/>
              <a:t>, </a:t>
            </a:r>
            <a:r>
              <a:rPr lang="ko-KR" altLang="en-US"/>
              <a:t>기본값</a:t>
            </a:r>
            <a:r>
              <a:rPr lang="en-US" altLang="ko-KR"/>
              <a:t>, </a:t>
            </a:r>
            <a:r>
              <a:rPr lang="ko-KR" altLang="en-US"/>
              <a:t>제약조건 등을 세부적으로 결정하고 문서화시킴</a:t>
            </a:r>
            <a:endParaRPr lang="en-US" altLang="ko-KR"/>
          </a:p>
          <a:p>
            <a:pPr lvl="1"/>
            <a:r>
              <a:rPr lang="ko-KR" altLang="en-US" sz="1800"/>
              <a:t>테이블 명세서 </a:t>
            </a:r>
            <a:r>
              <a:rPr lang="en-US" altLang="ko-KR" sz="1800"/>
              <a:t>: </a:t>
            </a:r>
            <a:r>
              <a:rPr lang="ko-KR" altLang="en-US" sz="1800"/>
              <a:t>릴레이션 스키마에 대한 설계 정보를 기술한 문서</a:t>
            </a:r>
            <a:endParaRPr lang="en-US" altLang="ko-KR" sz="1800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7FFCFC-DE95-4FC4-A988-0AE0BF98BE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8BEC06-154C-4197-BD41-5C5CC878E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72" y="2430781"/>
            <a:ext cx="8194428" cy="369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5695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4BFD0-A599-495A-917F-AF6F3032A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나머지 설계단계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E5D17-9182-4224-9504-DC784B051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설계 </a:t>
            </a:r>
            <a:r>
              <a:rPr lang="en-US" altLang="ko-KR"/>
              <a:t>4 </a:t>
            </a:r>
            <a:r>
              <a:rPr lang="ko-KR" altLang="en-US"/>
              <a:t>단계 </a:t>
            </a:r>
            <a:r>
              <a:rPr lang="en-US" altLang="ko-KR"/>
              <a:t>: </a:t>
            </a:r>
            <a:r>
              <a:rPr lang="ko-KR" altLang="en-US"/>
              <a:t>물리적 설계</a:t>
            </a:r>
          </a:p>
          <a:p>
            <a:pPr lvl="1">
              <a:lnSpc>
                <a:spcPct val="150000"/>
              </a:lnSpc>
            </a:pPr>
            <a:r>
              <a:rPr lang="ko-KR" altLang="en-US"/>
              <a:t>하드웨어나 운영체제의 특성을 고려하여 필요한 인덱스 구조나 내부 </a:t>
            </a:r>
            <a:br>
              <a:rPr lang="en-US" altLang="ko-KR"/>
            </a:br>
            <a:r>
              <a:rPr lang="ko-KR" altLang="en-US"/>
              <a:t>저장 구조 등에 대한 물리적인 구조를 설계</a:t>
            </a:r>
            <a:endParaRPr lang="en-US" altLang="ko-KR"/>
          </a:p>
          <a:p>
            <a:pPr lvl="3">
              <a:lnSpc>
                <a:spcPct val="150000"/>
              </a:lnSpc>
            </a:pPr>
            <a:endParaRPr lang="en-US" altLang="ko-KR"/>
          </a:p>
          <a:p>
            <a:r>
              <a:rPr lang="ko-KR" altLang="en-US"/>
              <a:t>설계 </a:t>
            </a:r>
            <a:r>
              <a:rPr lang="en-US" altLang="ko-KR"/>
              <a:t>5 </a:t>
            </a:r>
            <a:r>
              <a:rPr lang="ko-KR" altLang="en-US"/>
              <a:t>단계 </a:t>
            </a:r>
            <a:r>
              <a:rPr lang="en-US" altLang="ko-KR"/>
              <a:t>: </a:t>
            </a:r>
            <a:r>
              <a:rPr lang="ko-KR" altLang="en-US"/>
              <a:t>구현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en-US" altLang="ko-KR"/>
              <a:t>SQL</a:t>
            </a:r>
            <a:r>
              <a:rPr lang="ko-KR" altLang="en-US"/>
              <a:t>로 작성한 명령문을 </a:t>
            </a:r>
            <a:r>
              <a:rPr lang="en-US" altLang="ko-KR"/>
              <a:t>DBMS</a:t>
            </a:r>
            <a:r>
              <a:rPr lang="ko-KR" altLang="en-US"/>
              <a:t>에서 실행하여 데이터베이스를 실제로 생성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C18715-E02D-45DE-A2A8-63C49EE71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1036615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데이터베이스 정규화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183009434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8D739-5BE2-4CDE-A885-0EA48D4E3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이상현상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C68A96-D4B2-4488-9538-86DCA40DA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이상</a:t>
            </a:r>
            <a:r>
              <a:rPr lang="en-US" altLang="ko-KR"/>
              <a:t>(anomaly)</a:t>
            </a:r>
            <a:r>
              <a:rPr lang="ko-KR" altLang="en-US"/>
              <a:t> 현상</a:t>
            </a:r>
            <a:endParaRPr lang="en-US" altLang="ko-KR"/>
          </a:p>
          <a:p>
            <a:pPr lvl="1">
              <a:lnSpc>
                <a:spcPct val="150000"/>
              </a:lnSpc>
            </a:pPr>
            <a:r>
              <a:rPr lang="ko-KR" altLang="en-US"/>
              <a:t>불필요한 데이터 중복으로 인해 릴레이션에 대한 데이터 삽입</a:t>
            </a:r>
            <a:r>
              <a:rPr lang="en-US" altLang="ko-KR"/>
              <a:t>·</a:t>
            </a:r>
            <a:r>
              <a:rPr lang="ko-KR" altLang="en-US"/>
              <a:t>수정</a:t>
            </a:r>
            <a:r>
              <a:rPr lang="en-US" altLang="ko-KR"/>
              <a:t>·</a:t>
            </a:r>
            <a:r>
              <a:rPr lang="ko-KR" altLang="en-US"/>
              <a:t>삭제 연산을 수행할 때 발생할 수 있는 부작용</a:t>
            </a:r>
            <a:endParaRPr lang="en-US" altLang="ko-KR"/>
          </a:p>
          <a:p>
            <a:pPr lvl="4"/>
            <a:endParaRPr lang="en-US" altLang="ko-KR" sz="1600"/>
          </a:p>
          <a:p>
            <a:r>
              <a:rPr lang="ko-KR" altLang="en-US"/>
              <a:t>정규화</a:t>
            </a:r>
            <a:endParaRPr lang="en-US" altLang="ko-KR"/>
          </a:p>
          <a:p>
            <a:pPr lvl="1"/>
            <a:r>
              <a:rPr lang="ko-KR" altLang="en-US"/>
              <a:t>이상 현상을 제거하면서 데이터베이스를 올바르게 설계해 나가는 과정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5720B5-2D35-432D-B31F-43946C54A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387123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89587-EFC1-46B3-A1EB-1018F190B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이상현상 종류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CCE9FF-901E-4B99-91BD-D3F720B5F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750740F-1E5C-4B6C-A940-A722304D5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0612" y="2390775"/>
            <a:ext cx="696277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2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CD86B-36E5-4781-913A-61C92AED6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 테이블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998B87-AAE8-4820-A89C-2B743BA00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BE5C47-AE4A-484F-B305-B8C4DED95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426589-087E-4752-8B38-85175EFEE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226" y="1262745"/>
            <a:ext cx="6748648" cy="468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9858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81EC14-91A4-41A9-B7A7-B2BEBD06D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삽입이상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D307C0-58D0-4DA7-8484-FD722991A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800"/>
              <a:t>릴레이션에 새 데이터를 삽입하려면 불필요한 데이터도 함께 삽입해야 하는 문제</a:t>
            </a:r>
            <a:endParaRPr lang="en-US" altLang="ko-KR" sz="1800"/>
          </a:p>
          <a:p>
            <a:pPr>
              <a:lnSpc>
                <a:spcPct val="150000"/>
              </a:lnSpc>
            </a:pPr>
            <a:r>
              <a:rPr lang="ko-KR" altLang="en-US" sz="1800"/>
              <a:t>아직 이벤트에 참여하지 않은 아이디가 </a:t>
            </a:r>
            <a:r>
              <a:rPr lang="en-US" altLang="ko-KR" sz="1800"/>
              <a:t>“melon”, </a:t>
            </a:r>
            <a:r>
              <a:rPr lang="ko-KR" altLang="en-US" sz="1800"/>
              <a:t>이름이 </a:t>
            </a:r>
            <a:r>
              <a:rPr lang="en-US" altLang="ko-KR" sz="1800"/>
              <a:t>“</a:t>
            </a:r>
            <a:r>
              <a:rPr lang="ko-KR" altLang="en-US" sz="1800"/>
              <a:t>성원용</a:t>
            </a:r>
            <a:r>
              <a:rPr lang="en-US" altLang="ko-KR" sz="1800"/>
              <a:t>”, </a:t>
            </a:r>
            <a:r>
              <a:rPr lang="ko-KR" altLang="en-US" sz="1800"/>
              <a:t>등급이 </a:t>
            </a:r>
            <a:r>
              <a:rPr lang="en-US" altLang="ko-KR" sz="1800"/>
              <a:t>“gold”</a:t>
            </a:r>
            <a:r>
              <a:rPr lang="ko-KR" altLang="en-US" sz="1800"/>
              <a:t>인 신규 고객의 데이터는 이벤트참여 릴레이션에 삽입할 수 없음</a:t>
            </a:r>
            <a:endParaRPr lang="en-US" altLang="ko-KR" sz="1800"/>
          </a:p>
          <a:p>
            <a:pPr>
              <a:lnSpc>
                <a:spcPct val="150000"/>
              </a:lnSpc>
            </a:pPr>
            <a:r>
              <a:rPr lang="ko-KR" altLang="en-US" sz="1800"/>
              <a:t>삽입하려면 실제로 참여하지 않은 임시 이벤트번호를 삽입해야 함  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EDE0CB-D56D-4A56-A1F5-B8940819A4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035C24-2479-4F6A-A827-0991A4AB8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254" y="3300735"/>
            <a:ext cx="4594366" cy="29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1852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E5B642-CD5F-42FC-BD7A-9E1E4052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갱신이상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D1C438-9123-43A8-8052-44080EB7E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800"/>
              <a:t>릴레이션의 중복된 투플들 중 일부만 수정하여 데이터가 불일치하게 되는 모순이 발생하는 문제</a:t>
            </a:r>
            <a:endParaRPr lang="en-US" altLang="ko-KR" sz="1800"/>
          </a:p>
          <a:p>
            <a:pPr>
              <a:lnSpc>
                <a:spcPct val="150000"/>
              </a:lnSpc>
            </a:pPr>
            <a:r>
              <a:rPr lang="ko-KR" altLang="en-US" sz="1800"/>
              <a:t>아이디가 </a:t>
            </a:r>
            <a:r>
              <a:rPr lang="en-US" altLang="ko-KR" sz="1800"/>
              <a:t>“apple”</a:t>
            </a:r>
            <a:r>
              <a:rPr lang="ko-KR" altLang="en-US" sz="1800"/>
              <a:t>인 고객의 등급이 </a:t>
            </a:r>
            <a:r>
              <a:rPr lang="en-US" altLang="ko-KR" sz="1800"/>
              <a:t>“gold”</a:t>
            </a:r>
            <a:r>
              <a:rPr lang="ko-KR" altLang="en-US" sz="1800"/>
              <a:t>에서 </a:t>
            </a:r>
            <a:r>
              <a:rPr lang="en-US" altLang="ko-KR" sz="1800"/>
              <a:t>“vip”</a:t>
            </a:r>
            <a:r>
              <a:rPr lang="ko-KR" altLang="en-US" sz="1800"/>
              <a:t>로 변경되었는데</a:t>
            </a:r>
            <a:r>
              <a:rPr lang="en-US" altLang="ko-KR" sz="1800"/>
              <a:t>,</a:t>
            </a:r>
            <a:r>
              <a:rPr lang="ko-KR" altLang="en-US" sz="1800"/>
              <a:t> 일부 투플에 대해서만 등급이 수정된다면 </a:t>
            </a:r>
            <a:r>
              <a:rPr lang="en-US" altLang="ko-KR" sz="1800"/>
              <a:t>“apple” </a:t>
            </a:r>
            <a:r>
              <a:rPr lang="ko-KR" altLang="en-US" sz="1800"/>
              <a:t>고객이 서로 다른 등급을 가지는 모순이 발생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345F1A-C28E-492C-A15B-2FF93C65C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D5CC34-EC34-43AA-96CD-C6F21D713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131" y="2825271"/>
            <a:ext cx="6073116" cy="311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37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EB384-CF1A-4AFB-A687-0C603AE4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SQLite Browser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3A49B0-8FED-42D7-915D-985F2ED68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SQLite is a very popular database - it is free and fast and small</a:t>
            </a:r>
          </a:p>
          <a:p>
            <a:endParaRPr lang="en-US" altLang="ko-KR"/>
          </a:p>
          <a:p>
            <a:r>
              <a:rPr lang="en-US" altLang="ko-KR"/>
              <a:t>SQLite Browser allows us to directly manipulate SQLite files</a:t>
            </a:r>
          </a:p>
          <a:p>
            <a:pPr lvl="1"/>
            <a:r>
              <a:rPr lang="en-US" altLang="ko-KR"/>
              <a:t>http://sqlitebrowser.org/</a:t>
            </a:r>
          </a:p>
          <a:p>
            <a:endParaRPr lang="en-US" altLang="ko-KR">
              <a:latin typeface="+mj-lt"/>
            </a:endParaRPr>
          </a:p>
          <a:p>
            <a:r>
              <a:rPr lang="en-US" altLang="ko-KR"/>
              <a:t>SQLite is embedded in Python and a number of other languages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DE83B7-EFCA-44C4-8782-464088695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148861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A30A8A-3445-47E1-A06F-981C53A3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삭제이상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18BE7C-0B14-4974-B4C1-18B894A03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릴레이션에서 투플을 삭제하면 꼭 필요한 데이터까지 손실되는 연쇄 삭제 현상이 발생하는 문제</a:t>
            </a:r>
            <a:endParaRPr lang="en-US" altLang="ko-KR"/>
          </a:p>
          <a:p>
            <a:r>
              <a:rPr lang="ko-KR" altLang="en-US"/>
              <a:t>아이디가 “</a:t>
            </a:r>
            <a:r>
              <a:rPr lang="en-US" altLang="ko-KR"/>
              <a:t>orange”</a:t>
            </a:r>
            <a:r>
              <a:rPr lang="ko-KR" altLang="en-US"/>
              <a:t>인 고객이 이벤트 참여를 취소해 관련 투플을 삭제하게 되면 이벤트 참여와 관련이 없는 고객아이디</a:t>
            </a:r>
            <a:r>
              <a:rPr lang="en-US" altLang="ko-KR"/>
              <a:t>, </a:t>
            </a:r>
            <a:r>
              <a:rPr lang="ko-KR" altLang="en-US"/>
              <a:t>고객이름</a:t>
            </a:r>
            <a:r>
              <a:rPr lang="en-US" altLang="ko-KR"/>
              <a:t>, </a:t>
            </a:r>
            <a:r>
              <a:rPr lang="ko-KR" altLang="en-US"/>
              <a:t>등급 데이터까지 손실됨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ADC71F-E261-4ADE-8C38-6C152C643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83AC72-D53D-4F87-B569-DA4257FA6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830" y="2769779"/>
            <a:ext cx="6159417" cy="33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4502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56A9B-5D0C-45E7-B03D-C6C05D6F5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정규화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4EF825-53B6-4D5A-B135-2BC8F51F3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정규화</a:t>
            </a:r>
            <a:endParaRPr lang="en-US" altLang="ko-KR"/>
          </a:p>
          <a:p>
            <a:pPr lvl="1"/>
            <a:r>
              <a:rPr lang="ko-KR" altLang="en-US"/>
              <a:t>이상 현상이 발생하지 않도록</a:t>
            </a:r>
            <a:r>
              <a:rPr lang="en-US" altLang="ko-KR"/>
              <a:t>, </a:t>
            </a:r>
            <a:r>
              <a:rPr lang="ko-KR" altLang="en-US"/>
              <a:t>릴레이션을 관련 있는 속성들로만 구성하기 위해 릴레이션을 분해</a:t>
            </a:r>
            <a:r>
              <a:rPr lang="en-US" altLang="ko-KR"/>
              <a:t>(decomposition)</a:t>
            </a:r>
            <a:r>
              <a:rPr lang="ko-KR" altLang="en-US"/>
              <a:t>하는 과정</a:t>
            </a:r>
          </a:p>
          <a:p>
            <a:pPr lvl="1"/>
            <a:r>
              <a:rPr lang="ko-KR" altLang="en-US"/>
              <a:t>함수적 종속성을 판단하여 정규화를 수행함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함수적 종속성 </a:t>
            </a:r>
            <a:r>
              <a:rPr lang="en-US" altLang="ko-KR"/>
              <a:t>(FD; Functional Dependency)</a:t>
            </a:r>
            <a:endParaRPr lang="ko-KR" altLang="en-US"/>
          </a:p>
          <a:p>
            <a:pPr lvl="1"/>
            <a:r>
              <a:rPr lang="en-US" altLang="ko-KR" b="0" i="0">
                <a:solidFill>
                  <a:srgbClr val="000000"/>
                </a:solidFill>
                <a:effectLst/>
                <a:latin typeface="Ubuntu Condensed"/>
              </a:rPr>
              <a:t>X</a:t>
            </a:r>
            <a:r>
              <a:rPr lang="ko-KR" altLang="en-US" b="0" i="0">
                <a:solidFill>
                  <a:srgbClr val="000000"/>
                </a:solidFill>
                <a:effectLst/>
                <a:latin typeface="Ubuntu Condensed"/>
              </a:rPr>
              <a:t>의 값을 알면 </a:t>
            </a:r>
            <a:r>
              <a:rPr lang="en-US" altLang="ko-KR" b="0" i="0">
                <a:solidFill>
                  <a:srgbClr val="000000"/>
                </a:solidFill>
                <a:effectLst/>
                <a:latin typeface="Ubuntu Condensed"/>
              </a:rPr>
              <a:t>Y</a:t>
            </a:r>
            <a:r>
              <a:rPr lang="ko-KR" altLang="en-US" b="0" i="0">
                <a:solidFill>
                  <a:srgbClr val="000000"/>
                </a:solidFill>
                <a:effectLst/>
                <a:latin typeface="Ubuntu Condensed"/>
              </a:rPr>
              <a:t>의 값을 바로 식별할 수 있</a:t>
            </a:r>
            <a:r>
              <a:rPr lang="ko-KR" altLang="en-US">
                <a:solidFill>
                  <a:srgbClr val="000000"/>
                </a:solidFill>
                <a:latin typeface="Ubuntu Condensed"/>
              </a:rPr>
              <a:t>음</a:t>
            </a:r>
            <a:endParaRPr lang="en-US" altLang="ko-KR">
              <a:solidFill>
                <a:srgbClr val="000000"/>
              </a:solidFill>
              <a:latin typeface="Ubuntu Condensed"/>
            </a:endParaRPr>
          </a:p>
          <a:p>
            <a:pPr lvl="1"/>
            <a:r>
              <a:rPr lang="en-US" altLang="ko-KR" b="0" i="0">
                <a:solidFill>
                  <a:srgbClr val="000000"/>
                </a:solidFill>
                <a:effectLst/>
                <a:latin typeface="Ubuntu Condensed"/>
              </a:rPr>
              <a:t>X</a:t>
            </a:r>
            <a:r>
              <a:rPr lang="ko-KR" altLang="en-US" b="0" i="0">
                <a:solidFill>
                  <a:srgbClr val="000000"/>
                </a:solidFill>
                <a:effectLst/>
                <a:latin typeface="Ubuntu Condensed"/>
              </a:rPr>
              <a:t>의 값에 </a:t>
            </a:r>
            <a:r>
              <a:rPr lang="en-US" altLang="ko-KR" b="0" i="0">
                <a:solidFill>
                  <a:srgbClr val="000000"/>
                </a:solidFill>
                <a:effectLst/>
                <a:latin typeface="Ubuntu Condensed"/>
              </a:rPr>
              <a:t>Y</a:t>
            </a:r>
            <a:r>
              <a:rPr lang="ko-KR" altLang="en-US" b="0" i="0">
                <a:solidFill>
                  <a:srgbClr val="000000"/>
                </a:solidFill>
                <a:effectLst/>
                <a:latin typeface="Ubuntu Condensed"/>
              </a:rPr>
              <a:t>의 값이 달라짐</a:t>
            </a:r>
            <a:endParaRPr lang="en-US" altLang="ko-KR" b="0" i="0">
              <a:solidFill>
                <a:srgbClr val="000000"/>
              </a:solidFill>
              <a:effectLst/>
              <a:latin typeface="Ubuntu Condensed"/>
            </a:endParaRPr>
          </a:p>
          <a:p>
            <a:pPr lvl="1"/>
            <a:r>
              <a:rPr lang="en-US" altLang="ko-KR" b="1">
                <a:solidFill>
                  <a:srgbClr val="FF0000"/>
                </a:solidFill>
              </a:rPr>
              <a:t>X → Y</a:t>
            </a:r>
            <a:r>
              <a:rPr lang="ko-KR" altLang="en-US"/>
              <a:t>로 표현</a:t>
            </a:r>
            <a:r>
              <a:rPr lang="en-US" altLang="ko-KR"/>
              <a:t>(X</a:t>
            </a:r>
            <a:r>
              <a:rPr lang="ko-KR" altLang="en-US"/>
              <a:t>는 결정자</a:t>
            </a:r>
            <a:r>
              <a:rPr lang="en-US" altLang="ko-KR"/>
              <a:t>, Y</a:t>
            </a:r>
            <a:r>
              <a:rPr lang="ko-KR" altLang="en-US"/>
              <a:t>는 종속자</a:t>
            </a:r>
            <a:r>
              <a:rPr lang="en-US" altLang="ko-KR"/>
              <a:t>)</a:t>
            </a:r>
            <a:br>
              <a:rPr lang="ko-KR" altLang="en-US"/>
            </a:br>
            <a:br>
              <a:rPr lang="ko-KR" altLang="en-US"/>
            </a:b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91F03A-E3C3-468E-8384-7684FB8AE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F54C36-A0C4-4E80-90D4-AD1A16777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205" y="3496378"/>
            <a:ext cx="33242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9389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F8901D-491A-4B98-B7C9-6B5FD22D5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함수적 종속성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81513A-23FE-46F6-A878-A73200474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2615CF-3E21-49D5-9DC5-04A073D613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0D120C-C735-4935-98A2-C164EA828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74" y="1086432"/>
            <a:ext cx="5029200" cy="2400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DC5EA9-7D19-42B0-9562-9E8879082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60" y="3791304"/>
            <a:ext cx="79057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7174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7C166-1DFA-4C33-968B-BA581EC19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함수적 종속성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294ED5-793D-4855-8477-958CC8CD2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44485C-7D1A-4C8A-AA1F-079004C65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28760F-CA82-4017-8FE0-AA1B02EB1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45" y="913698"/>
            <a:ext cx="4672344" cy="31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4216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7C166-1DFA-4C33-968B-BA581EC19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함수적 종속성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294ED5-793D-4855-8477-958CC8CD2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44485C-7D1A-4C8A-AA1F-079004C65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9D2F26-2FEF-4087-9B97-429591590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45" y="4183948"/>
            <a:ext cx="4152860" cy="18258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F4C837-683C-4057-B669-E09A0F5C0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45" y="913698"/>
            <a:ext cx="4672344" cy="31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1649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67C166-1DFA-4C33-968B-BA581EC19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함수적 종속성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294ED5-793D-4855-8477-958CC8CD2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44485C-7D1A-4C8A-AA1F-079004C65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9D2F26-2FEF-4087-9B97-429591590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45" y="4183948"/>
            <a:ext cx="4152860" cy="18258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F4C837-683C-4057-B669-E09A0F5C0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45" y="913698"/>
            <a:ext cx="4672344" cy="31174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E810BA-546D-4BCF-8971-6DF623C47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7322" y="4576451"/>
            <a:ext cx="3479004" cy="143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374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83F6E-B21D-4A28-9612-9995E7B70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완전</a:t>
            </a:r>
            <a:r>
              <a:rPr lang="en-US" altLang="ko-KR"/>
              <a:t>/</a:t>
            </a:r>
            <a:r>
              <a:rPr lang="ko-KR" altLang="en-US"/>
              <a:t>부분 함수 종속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17644A-8755-41BE-A262-4C4D83969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/>
              <a:t>완전 함수 종속</a:t>
            </a:r>
            <a:r>
              <a:rPr lang="en-US" altLang="ko-KR" sz="1800"/>
              <a:t>(FFD; Full Functional Dependency)</a:t>
            </a:r>
          </a:p>
          <a:p>
            <a:pPr lvl="1">
              <a:lnSpc>
                <a:spcPct val="150000"/>
              </a:lnSpc>
            </a:pPr>
            <a:r>
              <a:rPr lang="ko-KR" altLang="en-US" sz="1600"/>
              <a:t>릴레이션에서 속성 집합 </a:t>
            </a:r>
            <a:r>
              <a:rPr lang="en-US" altLang="ko-KR" sz="1600"/>
              <a:t>Y</a:t>
            </a:r>
            <a:r>
              <a:rPr lang="ko-KR" altLang="en-US" sz="1600"/>
              <a:t>가 속성 집합 </a:t>
            </a:r>
            <a:r>
              <a:rPr lang="en-US" altLang="ko-KR" sz="1600"/>
              <a:t>X</a:t>
            </a:r>
            <a:r>
              <a:rPr lang="ko-KR" altLang="en-US" sz="1600"/>
              <a:t>에 함수적으로 종속되어 있지만</a:t>
            </a:r>
            <a:r>
              <a:rPr lang="en-US" altLang="ko-KR" sz="1600"/>
              <a:t>, </a:t>
            </a:r>
            <a:r>
              <a:rPr lang="ko-KR" altLang="en-US" sz="1600"/>
              <a:t>속성 집합 </a:t>
            </a:r>
            <a:r>
              <a:rPr lang="en-US" altLang="ko-KR" sz="1600"/>
              <a:t>X</a:t>
            </a:r>
            <a:r>
              <a:rPr lang="ko-KR" altLang="en-US" sz="1600"/>
              <a:t>의 전체가 아닌 일부분에는 종속되지 않음을 의미</a:t>
            </a:r>
            <a:endParaRPr lang="en-US" altLang="ko-KR" sz="1600"/>
          </a:p>
          <a:p>
            <a:pPr lvl="1">
              <a:lnSpc>
                <a:spcPct val="150000"/>
              </a:lnSpc>
            </a:pPr>
            <a:r>
              <a:rPr lang="ko-KR" altLang="en-US" sz="1600"/>
              <a:t>일반적으로 함수 종속은 완전 함수 종속을 의미함</a:t>
            </a:r>
            <a:endParaRPr lang="en-US" altLang="ko-KR" sz="1600"/>
          </a:p>
          <a:p>
            <a:pPr lvl="1">
              <a:lnSpc>
                <a:spcPct val="150000"/>
              </a:lnSpc>
            </a:pPr>
            <a:r>
              <a:rPr lang="ko-KR" altLang="en-US" sz="1600"/>
              <a:t>예</a:t>
            </a:r>
            <a:r>
              <a:rPr lang="en-US" altLang="ko-KR" sz="1600"/>
              <a:t>) </a:t>
            </a:r>
            <a:r>
              <a:rPr lang="ko-KR" altLang="en-US" sz="1600"/>
              <a:t>당첨여부는 </a:t>
            </a:r>
            <a:r>
              <a:rPr lang="en-US" altLang="ko-KR" sz="1600"/>
              <a:t>{</a:t>
            </a:r>
            <a:r>
              <a:rPr lang="ko-KR" altLang="en-US" sz="1600"/>
              <a:t>고객아이디</a:t>
            </a:r>
            <a:r>
              <a:rPr lang="en-US" altLang="ko-KR" sz="1600"/>
              <a:t>, </a:t>
            </a:r>
            <a:r>
              <a:rPr lang="ko-KR" altLang="en-US" sz="1600"/>
              <a:t>이벤트번호</a:t>
            </a:r>
            <a:r>
              <a:rPr lang="en-US" altLang="ko-KR" sz="1600"/>
              <a:t>}</a:t>
            </a:r>
            <a:r>
              <a:rPr lang="ko-KR" altLang="en-US" sz="1600"/>
              <a:t>에 완전 함수 종속됨</a:t>
            </a:r>
            <a:endParaRPr lang="en-US" altLang="ko-KR" sz="1600"/>
          </a:p>
          <a:p>
            <a:pPr lvl="8">
              <a:lnSpc>
                <a:spcPct val="150000"/>
              </a:lnSpc>
            </a:pPr>
            <a:endParaRPr lang="en-US" altLang="ko-KR" sz="900"/>
          </a:p>
          <a:p>
            <a:r>
              <a:rPr lang="ko-KR" altLang="en-US" sz="1800"/>
              <a:t>부분 함수 종속</a:t>
            </a:r>
            <a:r>
              <a:rPr lang="en-US" altLang="ko-KR" sz="1800"/>
              <a:t>(PFD; Partial Functional Dependency)</a:t>
            </a:r>
          </a:p>
          <a:p>
            <a:pPr lvl="1">
              <a:lnSpc>
                <a:spcPct val="150000"/>
              </a:lnSpc>
            </a:pPr>
            <a:r>
              <a:rPr lang="ko-KR" altLang="en-US" sz="1600"/>
              <a:t>릴레이션에서 속성 집합 </a:t>
            </a:r>
            <a:r>
              <a:rPr lang="en-US" altLang="ko-KR" sz="1600"/>
              <a:t>Y</a:t>
            </a:r>
            <a:r>
              <a:rPr lang="ko-KR" altLang="en-US" sz="1600"/>
              <a:t>가 속성 집합 </a:t>
            </a:r>
            <a:r>
              <a:rPr lang="en-US" altLang="ko-KR" sz="1600"/>
              <a:t>X</a:t>
            </a:r>
            <a:r>
              <a:rPr lang="ko-KR" altLang="en-US" sz="1600"/>
              <a:t>의 전체가 아닌 일부분에도 </a:t>
            </a:r>
            <a:br>
              <a:rPr lang="en-US" altLang="ko-KR" sz="1600"/>
            </a:br>
            <a:r>
              <a:rPr lang="ko-KR" altLang="en-US" sz="1600"/>
              <a:t>함수적으로 종속됨을 의미</a:t>
            </a:r>
            <a:endParaRPr lang="en-US" altLang="ko-KR" sz="1600"/>
          </a:p>
          <a:p>
            <a:pPr lvl="1">
              <a:lnSpc>
                <a:spcPct val="150000"/>
              </a:lnSpc>
            </a:pPr>
            <a:r>
              <a:rPr lang="ko-KR" altLang="en-US" sz="1600"/>
              <a:t>예</a:t>
            </a:r>
            <a:r>
              <a:rPr lang="en-US" altLang="ko-KR" sz="1600"/>
              <a:t>) </a:t>
            </a:r>
            <a:r>
              <a:rPr lang="ko-KR" altLang="en-US" sz="1600"/>
              <a:t>고객이름은 </a:t>
            </a:r>
            <a:r>
              <a:rPr lang="en-US" altLang="ko-KR" sz="1600"/>
              <a:t>{</a:t>
            </a:r>
            <a:r>
              <a:rPr lang="ko-KR" altLang="en-US" sz="1600"/>
              <a:t>고객아이디</a:t>
            </a:r>
            <a:r>
              <a:rPr lang="en-US" altLang="ko-KR" sz="1600"/>
              <a:t>, </a:t>
            </a:r>
            <a:r>
              <a:rPr lang="ko-KR" altLang="en-US" sz="1600"/>
              <a:t>이벤트번호</a:t>
            </a:r>
            <a:r>
              <a:rPr lang="en-US" altLang="ko-KR" sz="1600"/>
              <a:t>}</a:t>
            </a:r>
            <a:r>
              <a:rPr lang="ko-KR" altLang="en-US" sz="1600"/>
              <a:t>에 부분 함수 종속됨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E47516-01A1-4475-8477-01D1C501E4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6B8EAD-DFDB-4C93-9079-32BD53CDF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33" y="4756924"/>
            <a:ext cx="3479004" cy="143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2388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81906-8A10-4747-8260-375916C09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정규화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0ED965-563C-4E42-B04D-21C66615D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목표</a:t>
            </a:r>
            <a:r>
              <a:rPr lang="en-US" altLang="ko-KR"/>
              <a:t>) </a:t>
            </a:r>
            <a:r>
              <a:rPr lang="ko-KR" altLang="en-US"/>
              <a:t>이상 현상이 발생하지 않는 올바른 릴레이션으로 만들어 가는 과정 </a:t>
            </a:r>
          </a:p>
          <a:p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원리</a:t>
            </a:r>
            <a:r>
              <a:rPr lang="en-US" altLang="ko-KR"/>
              <a:t>) </a:t>
            </a:r>
            <a:r>
              <a:rPr lang="ko-KR" altLang="en-US"/>
              <a:t>함수 종속성을 이용해 릴레이션을 연관성이 있는 속성들로만 구성되도록 분해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정규형</a:t>
            </a:r>
            <a:r>
              <a:rPr lang="en-US" altLang="ko-KR"/>
              <a:t>(NF; Normal Form)</a:t>
            </a:r>
          </a:p>
          <a:p>
            <a:pPr lvl="1"/>
            <a:r>
              <a:rPr lang="ko-KR" altLang="en-US"/>
              <a:t>릴레이션이 정규화된 정도</a:t>
            </a:r>
          </a:p>
          <a:p>
            <a:pPr lvl="1"/>
            <a:r>
              <a:rPr lang="ko-KR" altLang="en-US"/>
              <a:t>각 정규형마다 제약조건이 존재</a:t>
            </a:r>
          </a:p>
          <a:p>
            <a:pPr lvl="1"/>
            <a:r>
              <a:rPr lang="ko-KR" altLang="en-US"/>
              <a:t>정규형의 차수가 높아질수록 요구되는 제약조건이 많아지고 엄격해짐</a:t>
            </a:r>
          </a:p>
          <a:p>
            <a:pPr lvl="1"/>
            <a:r>
              <a:rPr lang="ko-KR" altLang="en-US"/>
              <a:t>릴레이션의 특성을 고려해서 적합한 정규형을 선택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8C7A0B-DFD1-4458-967E-67545A707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246038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DDC7E-6841-409F-A0D0-E8270722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</a:t>
            </a:r>
            <a:r>
              <a:rPr lang="en-US" altLang="ko-KR"/>
              <a:t>1 </a:t>
            </a:r>
            <a:r>
              <a:rPr lang="ko-KR" altLang="en-US"/>
              <a:t>정규형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BC5ED8-BE8A-4860-9AAD-C5C61E9F6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릴레이션의 모든 속성이 더는 분해되지 않는 원자 값</a:t>
            </a:r>
            <a:r>
              <a:rPr lang="en-US" altLang="ko-KR"/>
              <a:t>(atomic value)</a:t>
            </a:r>
            <a:r>
              <a:rPr lang="ko-KR" altLang="en-US"/>
              <a:t>만 가지면 제 </a:t>
            </a:r>
            <a:r>
              <a:rPr lang="en-US" altLang="ko-KR"/>
              <a:t>1 </a:t>
            </a:r>
            <a:r>
              <a:rPr lang="ko-KR" altLang="en-US"/>
              <a:t>정규형을 만족함</a:t>
            </a:r>
          </a:p>
          <a:p>
            <a:r>
              <a:rPr lang="ko-KR" altLang="en-US"/>
              <a:t>제 </a:t>
            </a:r>
            <a:r>
              <a:rPr lang="en-US" altLang="ko-KR"/>
              <a:t>1 </a:t>
            </a:r>
            <a:r>
              <a:rPr lang="ko-KR" altLang="en-US"/>
              <a:t>정규형을 만족해야 관계 데이터베이스의 릴레이션이 될 자격이 있음 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BC139D-6917-4B47-B3AE-52C9B59D8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43B4DA-407A-4681-956F-93A060EDA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43" y="2324535"/>
            <a:ext cx="867727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0576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DDC7E-6841-409F-A0D0-E8270722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</a:t>
            </a:r>
            <a:r>
              <a:rPr lang="en-US" altLang="ko-KR"/>
              <a:t>1 </a:t>
            </a:r>
            <a:r>
              <a:rPr lang="ko-KR" altLang="en-US"/>
              <a:t>정규형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BC5ED8-BE8A-4860-9AAD-C5C61E9F6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BC139D-6917-4B47-B3AE-52C9B59D8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43B4DA-407A-4681-956F-93A060EDA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43" y="913697"/>
            <a:ext cx="8677275" cy="12096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4E0E50-6644-4B4A-AF73-20B606AE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333686"/>
            <a:ext cx="4301289" cy="170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67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0DE8F-2E89-4B8B-A4B0-477F51664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강의구성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0F9309-AC9C-4A1D-B442-577D746C7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/>
              <a:t>데이터베이스 기초컨셉 </a:t>
            </a:r>
            <a:r>
              <a:rPr lang="en-US" altLang="ko-KR"/>
              <a:t>(with sqlite)</a:t>
            </a:r>
          </a:p>
          <a:p>
            <a:pPr lvl="1"/>
            <a:r>
              <a:rPr lang="ko-KR" altLang="en-US"/>
              <a:t>데이터베이스의 필요성</a:t>
            </a:r>
            <a:endParaRPr lang="en-US" altLang="ko-KR"/>
          </a:p>
          <a:p>
            <a:pPr lvl="1"/>
            <a:r>
              <a:rPr lang="ko-KR" altLang="en-US"/>
              <a:t>쿼리문 기초</a:t>
            </a:r>
            <a:endParaRPr lang="en-US" altLang="ko-KR"/>
          </a:p>
          <a:p>
            <a:pPr lvl="1"/>
            <a:r>
              <a:rPr lang="en-US" altLang="ko-KR"/>
              <a:t>SQLITE </a:t>
            </a:r>
            <a:r>
              <a:rPr lang="ko-KR" altLang="en-US"/>
              <a:t>실습 </a:t>
            </a:r>
            <a:r>
              <a:rPr lang="en-US" altLang="ko-KR"/>
              <a:t>(w. sqlite browser)</a:t>
            </a:r>
          </a:p>
          <a:p>
            <a:endParaRPr lang="en-US" altLang="ko-KR"/>
          </a:p>
          <a:p>
            <a:r>
              <a:rPr lang="ko-KR" altLang="en-US"/>
              <a:t>데이터베이스로부터 정보 추출</a:t>
            </a:r>
            <a:r>
              <a:rPr lang="en-US" altLang="ko-KR"/>
              <a:t>: </a:t>
            </a:r>
            <a:r>
              <a:rPr lang="ko-KR" altLang="en-US"/>
              <a:t>쿼리</a:t>
            </a:r>
            <a:r>
              <a:rPr lang="en-US" altLang="ko-KR"/>
              <a:t>(query)</a:t>
            </a:r>
            <a:r>
              <a:rPr lang="ko-KR" altLang="en-US"/>
              <a:t>문</a:t>
            </a:r>
            <a:endParaRPr lang="en-US" altLang="ko-KR"/>
          </a:p>
          <a:p>
            <a:pPr lvl="1"/>
            <a:r>
              <a:rPr lang="en-US" altLang="ko-KR"/>
              <a:t>MYSQL </a:t>
            </a:r>
            <a:r>
              <a:rPr lang="ko-KR" altLang="en-US"/>
              <a:t>데이터베이스 서버 접속 </a:t>
            </a:r>
            <a:r>
              <a:rPr lang="en-US" altLang="ko-KR"/>
              <a:t>(w. MySQL workbench) </a:t>
            </a:r>
          </a:p>
          <a:p>
            <a:pPr lvl="1"/>
            <a:r>
              <a:rPr lang="ko-KR" altLang="en-US"/>
              <a:t>클라이언트 프로그램을 이용한 쿼리문 분석 실습 </a:t>
            </a:r>
            <a:r>
              <a:rPr lang="en-US" altLang="ko-KR"/>
              <a:t>(</a:t>
            </a:r>
            <a:r>
              <a:rPr lang="ko-KR" altLang="en-US"/>
              <a:t>따라하기</a:t>
            </a:r>
            <a:r>
              <a:rPr lang="en-US" altLang="ko-KR"/>
              <a:t>, </a:t>
            </a:r>
            <a:r>
              <a:rPr lang="ko-KR" altLang="en-US"/>
              <a:t>실습</a:t>
            </a:r>
            <a:r>
              <a:rPr lang="en-US" altLang="ko-KR"/>
              <a:t>)</a:t>
            </a:r>
          </a:p>
          <a:p>
            <a:pPr lvl="1"/>
            <a:r>
              <a:rPr lang="ko-KR" altLang="en-US"/>
              <a:t>파이썬을 이용한 </a:t>
            </a:r>
            <a:r>
              <a:rPr lang="en-US" altLang="ko-KR"/>
              <a:t>MySQL </a:t>
            </a:r>
            <a:r>
              <a:rPr lang="ko-KR" altLang="en-US"/>
              <a:t>접속 및 데이터처리 </a:t>
            </a:r>
            <a:r>
              <a:rPr lang="en-US" altLang="ko-KR"/>
              <a:t>(</a:t>
            </a:r>
            <a:r>
              <a:rPr lang="ko-KR" altLang="en-US"/>
              <a:t>따라하기</a:t>
            </a:r>
            <a:r>
              <a:rPr lang="en-US" altLang="ko-KR"/>
              <a:t>, </a:t>
            </a:r>
            <a:r>
              <a:rPr lang="ko-KR" altLang="en-US"/>
              <a:t>실습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데이터베이스 설계</a:t>
            </a:r>
            <a:endParaRPr lang="en-US" altLang="ko-KR"/>
          </a:p>
          <a:p>
            <a:pPr lvl="1"/>
            <a:r>
              <a:rPr lang="ko-KR" altLang="en-US"/>
              <a:t>데이터베이스 설계 과정</a:t>
            </a:r>
            <a:endParaRPr lang="en-US" altLang="ko-KR"/>
          </a:p>
          <a:p>
            <a:pPr lvl="1"/>
            <a:r>
              <a:rPr lang="ko-KR" altLang="en-US"/>
              <a:t>데이터베이스 정규형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관계형 데이터베이스를 넘어</a:t>
            </a:r>
            <a:endParaRPr lang="en-US" altLang="ko-KR"/>
          </a:p>
          <a:p>
            <a:pPr lvl="1"/>
            <a:r>
              <a:rPr lang="ko-KR" altLang="en-US"/>
              <a:t>빅데이터와 </a:t>
            </a:r>
            <a:r>
              <a:rPr lang="en-US" altLang="ko-KR"/>
              <a:t>NoSQL</a:t>
            </a:r>
          </a:p>
          <a:p>
            <a:pPr lvl="1"/>
            <a:r>
              <a:rPr lang="en-US" altLang="ko-KR"/>
              <a:t>NoSQL </a:t>
            </a:r>
            <a:r>
              <a:rPr lang="ko-KR" altLang="en-US"/>
              <a:t>실습</a:t>
            </a:r>
            <a:endParaRPr lang="en-US" altLang="ko-KR"/>
          </a:p>
          <a:p>
            <a:pPr lvl="1"/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0A0E30-F21B-42B2-AFCF-E760615A7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9573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197A3-1F51-44F1-9CC7-9083186B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SQLite browser </a:t>
            </a:r>
            <a:r>
              <a:rPr lang="ko-KR" altLang="en-US"/>
              <a:t>설치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1E2ACF-2036-4EE6-8A66-C6C6E3BC0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웹사이트 방문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다운로드 후 설치</a:t>
            </a:r>
            <a:endParaRPr lang="en-US" altLang="ko-KR"/>
          </a:p>
          <a:p>
            <a:pPr lvl="1"/>
            <a:r>
              <a:rPr lang="en-US" altLang="ko-KR"/>
              <a:t>https://sqlitebrowser.org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429F5E-9266-4976-A8B5-938C41329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044F02-676E-43E2-912A-B0D5FC4AA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53" y="1753603"/>
            <a:ext cx="4574665" cy="425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3110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DDC7E-6841-409F-A0D0-E8270722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</a:t>
            </a:r>
            <a:r>
              <a:rPr lang="en-US" altLang="ko-KR"/>
              <a:t>1 </a:t>
            </a:r>
            <a:r>
              <a:rPr lang="ko-KR" altLang="en-US"/>
              <a:t>정규형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BC139D-6917-4B47-B3AE-52C9B59D8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43B4DA-407A-4681-956F-93A060EDA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43" y="913697"/>
            <a:ext cx="8677275" cy="12096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4E0E50-6644-4B4A-AF73-20B606AE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90" y="2333685"/>
            <a:ext cx="3844089" cy="1524275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3982846-7DC8-4DBF-9463-1ED40134B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738380" y="2259179"/>
            <a:ext cx="4337034" cy="310109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EE13FE4-E669-4808-8D5B-A38314D6E5D8}"/>
              </a:ext>
            </a:extLst>
          </p:cNvPr>
          <p:cNvSpPr/>
          <p:nvPr/>
        </p:nvSpPr>
        <p:spPr>
          <a:xfrm>
            <a:off x="4289258" y="2701089"/>
            <a:ext cx="354931" cy="836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50294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DDC7E-6841-409F-A0D0-E8270722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</a:t>
            </a:r>
            <a:r>
              <a:rPr lang="en-US" altLang="ko-KR"/>
              <a:t>1 </a:t>
            </a:r>
            <a:r>
              <a:rPr lang="ko-KR" altLang="en-US"/>
              <a:t>정규형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BC139D-6917-4B47-B3AE-52C9B59D8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43B4DA-407A-4681-956F-93A060EDA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43" y="913697"/>
            <a:ext cx="8677275" cy="12096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4E0E50-6644-4B4A-AF73-20B606AE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90" y="2333685"/>
            <a:ext cx="3844089" cy="1524275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3982846-7DC8-4DBF-9463-1ED40134B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738380" y="2259179"/>
            <a:ext cx="4337034" cy="3101092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EE13FE4-E669-4808-8D5B-A38314D6E5D8}"/>
              </a:ext>
            </a:extLst>
          </p:cNvPr>
          <p:cNvSpPr/>
          <p:nvPr/>
        </p:nvSpPr>
        <p:spPr>
          <a:xfrm>
            <a:off x="4289258" y="2701089"/>
            <a:ext cx="354931" cy="836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43879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DDC7E-6841-409F-A0D0-E8270722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</a:t>
            </a:r>
            <a:r>
              <a:rPr lang="en-US" altLang="ko-KR"/>
              <a:t>1 </a:t>
            </a:r>
            <a:r>
              <a:rPr lang="ko-KR" altLang="en-US"/>
              <a:t>정규형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BC139D-6917-4B47-B3AE-52C9B59D8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43B4DA-407A-4681-956F-93A060EDA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43" y="913697"/>
            <a:ext cx="8677275" cy="1209675"/>
          </a:xfrm>
          <a:prstGeom prst="rect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2759D9DB-7AA1-4709-8CF4-102E030AA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95F7BA8-79F0-47F8-B944-B82179167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076949"/>
            <a:ext cx="7938915" cy="437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6194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DDC7E-6841-409F-A0D0-E8270722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</a:t>
            </a:r>
            <a:r>
              <a:rPr lang="en-US" altLang="ko-KR"/>
              <a:t>1 </a:t>
            </a:r>
            <a:r>
              <a:rPr lang="ko-KR" altLang="en-US"/>
              <a:t>정규형 </a:t>
            </a:r>
            <a:r>
              <a:rPr lang="en-US" altLang="ko-KR"/>
              <a:t>- </a:t>
            </a:r>
            <a:r>
              <a:rPr lang="ko-KR" altLang="en-US"/>
              <a:t>문제발생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BC139D-6917-4B47-B3AE-52C9B59D8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43B4DA-407A-4681-956F-93A060EDA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43" y="913697"/>
            <a:ext cx="8677275" cy="1209675"/>
          </a:xfrm>
          <a:prstGeom prst="rect">
            <a:avLst/>
          </a:prstGeo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2759D9DB-7AA1-4709-8CF4-102E030AA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95F7BA8-79F0-47F8-B944-B82179167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076949"/>
            <a:ext cx="7938915" cy="437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371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B97F4-3C52-49B5-91AD-EDFAA0A3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</a:t>
            </a:r>
            <a:r>
              <a:rPr lang="en-US" altLang="ko-KR"/>
              <a:t>1 </a:t>
            </a:r>
            <a:r>
              <a:rPr lang="ko-KR" altLang="en-US"/>
              <a:t>정규형 </a:t>
            </a:r>
            <a:r>
              <a:rPr lang="en-US" altLang="ko-KR"/>
              <a:t>- </a:t>
            </a:r>
            <a:r>
              <a:rPr lang="ko-KR" altLang="en-US"/>
              <a:t>문제발생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F590FA-BC64-4347-82C7-59FF6D168C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19012D-907B-4456-AB48-0D9A717D2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70278"/>
            <a:ext cx="4264434" cy="2348169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BC7DCB3-5816-4612-89D8-13326622A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1342" y="3429000"/>
            <a:ext cx="4343400" cy="22955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D69F7E-9625-45AE-8428-E41845055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0643" y="3584909"/>
            <a:ext cx="3387320" cy="13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2903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EFA8C-E1A7-496F-BB3C-EDDEA2E40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</a:t>
            </a:r>
            <a:r>
              <a:rPr lang="en-US" altLang="ko-KR"/>
              <a:t>1 </a:t>
            </a:r>
            <a:r>
              <a:rPr lang="ko-KR" altLang="en-US"/>
              <a:t>정규형 </a:t>
            </a:r>
            <a:r>
              <a:rPr lang="en-US" altLang="ko-KR"/>
              <a:t>- </a:t>
            </a:r>
            <a:r>
              <a:rPr lang="ko-KR" altLang="en-US"/>
              <a:t>문제발생원인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A0601E-BD38-4B26-865F-254D6E07E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이상 현상의 발생 이유</a:t>
            </a:r>
          </a:p>
          <a:p>
            <a:pPr lvl="1"/>
            <a:r>
              <a:rPr lang="ko-KR" altLang="en-US"/>
              <a:t>기본키인 </a:t>
            </a:r>
            <a:r>
              <a:rPr lang="en-US" altLang="ko-KR"/>
              <a:t>{</a:t>
            </a:r>
            <a:r>
              <a:rPr lang="ko-KR" altLang="en-US"/>
              <a:t>고객아이디</a:t>
            </a:r>
            <a:r>
              <a:rPr lang="en-US" altLang="ko-KR"/>
              <a:t>, </a:t>
            </a:r>
            <a:r>
              <a:rPr lang="ko-KR" altLang="en-US"/>
              <a:t>이벤트번호</a:t>
            </a:r>
            <a:r>
              <a:rPr lang="en-US" altLang="ko-KR"/>
              <a:t>}</a:t>
            </a:r>
            <a:r>
              <a:rPr lang="ko-KR" altLang="en-US"/>
              <a:t>에 완전 함수 종속되지 못하고 일부분인 고객아이디에 종속되는 등급과 할인율 속성이 존재하기 때문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D99F75-C34E-42BE-B0FB-45CA43A91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5C3362-4B71-464B-802A-D53153785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67520"/>
            <a:ext cx="4264434" cy="23481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CB0D79-EEFB-4F27-B187-5F4837E89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557" y="2912062"/>
            <a:ext cx="3387320" cy="13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9739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3369C-815E-40E2-9E30-E9AEED75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</a:t>
            </a:r>
            <a:r>
              <a:rPr lang="en-US" altLang="ko-KR"/>
              <a:t>2 </a:t>
            </a:r>
            <a:r>
              <a:rPr lang="ko-KR" altLang="en-US"/>
              <a:t>정규형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42D2D-2493-4EDB-BD3E-9CF61AE4D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릴레이션이 제 </a:t>
            </a:r>
            <a:r>
              <a:rPr lang="en-US" altLang="ko-KR"/>
              <a:t>1 </a:t>
            </a:r>
            <a:r>
              <a:rPr lang="ko-KR" altLang="en-US"/>
              <a:t>정규형에 속하고</a:t>
            </a:r>
            <a:r>
              <a:rPr lang="en-US" altLang="ko-KR"/>
              <a:t>, </a:t>
            </a:r>
            <a:r>
              <a:rPr lang="ko-KR" altLang="en-US"/>
              <a:t>기본키가 아닌 모든 속성이 기본키에 완전 함수 종속되면 제 </a:t>
            </a:r>
            <a:r>
              <a:rPr lang="en-US" altLang="ko-KR"/>
              <a:t>2 </a:t>
            </a:r>
            <a:r>
              <a:rPr lang="ko-KR" altLang="en-US"/>
              <a:t>정규형을 만족함</a:t>
            </a:r>
          </a:p>
          <a:p>
            <a:r>
              <a:rPr lang="ko-KR" altLang="en-US"/>
              <a:t>제 </a:t>
            </a:r>
            <a:r>
              <a:rPr lang="en-US" altLang="ko-KR"/>
              <a:t>1 </a:t>
            </a:r>
            <a:r>
              <a:rPr lang="ko-KR" altLang="en-US"/>
              <a:t>정규형에 속하는 릴레이션이 제 </a:t>
            </a:r>
            <a:r>
              <a:rPr lang="en-US" altLang="ko-KR"/>
              <a:t>2 </a:t>
            </a:r>
            <a:r>
              <a:rPr lang="ko-KR" altLang="en-US"/>
              <a:t>정규형을 만족하게 하려면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부분 함수 종속을 제거하고 모든 속성이 기본키에 완전 함수 종속되도록 분해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27071A-DF8B-476C-B160-B8D9279B9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877765-7F7C-4844-AF30-E50A4B191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0" y="3912396"/>
            <a:ext cx="86201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6629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3369C-815E-40E2-9E30-E9AEED75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</a:t>
            </a:r>
            <a:r>
              <a:rPr lang="en-US" altLang="ko-KR"/>
              <a:t>2 </a:t>
            </a:r>
            <a:r>
              <a:rPr lang="ko-KR" altLang="en-US"/>
              <a:t>정규형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42D2D-2493-4EDB-BD3E-9CF61AE4D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27071A-DF8B-476C-B160-B8D9279B9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877765-7F7C-4844-AF30-E50A4B191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0" y="868406"/>
            <a:ext cx="8620125" cy="1257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52A70E-5F61-4A69-A69C-7959185FF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92" y="2430278"/>
            <a:ext cx="4369506" cy="31298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FBCA77-ECA5-4009-B9A1-EB3E487BA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139" y="2430278"/>
            <a:ext cx="3387320" cy="13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8215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3369C-815E-40E2-9E30-E9AEED75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</a:t>
            </a:r>
            <a:r>
              <a:rPr lang="en-US" altLang="ko-KR"/>
              <a:t>2 </a:t>
            </a:r>
            <a:r>
              <a:rPr lang="ko-KR" altLang="en-US"/>
              <a:t>정규형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42D2D-2493-4EDB-BD3E-9CF61AE4D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27071A-DF8B-476C-B160-B8D9279B9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877765-7F7C-4844-AF30-E50A4B191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0" y="868406"/>
            <a:ext cx="8620125" cy="1257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FBCA77-ECA5-4009-B9A1-EB3E487BA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139" y="2430278"/>
            <a:ext cx="3387320" cy="13857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0FC5B6-994C-4F9C-9CF4-8AEE213F0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790" y="2125706"/>
            <a:ext cx="4097812" cy="468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7637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DD481-38B6-49DE-AF4F-A9321799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</a:t>
            </a:r>
            <a:r>
              <a:rPr lang="en-US" altLang="ko-KR"/>
              <a:t>2 </a:t>
            </a:r>
            <a:r>
              <a:rPr lang="ko-KR" altLang="en-US"/>
              <a:t>정규형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B75B9-DDED-40C9-A946-53013D93E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5251C9-F016-4908-B32B-89727DDA3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77AB9A-22C4-44B9-A428-43BCC44E7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06" y="1180860"/>
            <a:ext cx="6660740" cy="469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01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2877E-BD72-4EE6-B483-0030D1DAE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데이터베이스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BD4E30-97A4-4F9E-824D-ABA3CEED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새 데이터베이스 버튼 클릭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F72C1A-03A6-486D-9F36-DEEAC17E1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99EB4C-65D4-49B7-8AE2-5E87A765D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58" y="1385558"/>
            <a:ext cx="6602244" cy="43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4924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F7BB2-0376-4951-BFA8-0E1BDB81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</a:t>
            </a:r>
            <a:r>
              <a:rPr lang="en-US" altLang="ko-KR"/>
              <a:t>2 </a:t>
            </a:r>
            <a:r>
              <a:rPr lang="ko-KR" altLang="en-US"/>
              <a:t>정규형을 만족하지만 문제 발생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D41100-FBEB-4817-A4DA-36B51C39F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95480C-9BD8-4431-A24A-7DB5E6A6A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DFA431-016D-46B0-8329-392A25349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62150"/>
            <a:ext cx="6633648" cy="52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9274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F7BB2-0376-4951-BFA8-0E1BDB81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</a:t>
            </a:r>
            <a:r>
              <a:rPr lang="en-US" altLang="ko-KR"/>
              <a:t>2 </a:t>
            </a:r>
            <a:r>
              <a:rPr lang="ko-KR" altLang="en-US"/>
              <a:t>정규형을 만족하지만 문제 발생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D41100-FBEB-4817-A4DA-36B51C39F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95480C-9BD8-4431-A24A-7DB5E6A6A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DFA431-016D-46B0-8329-392A25349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62150"/>
            <a:ext cx="6633648" cy="528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6481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F7BB2-0376-4951-BFA8-0E1BDB81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</a:t>
            </a:r>
            <a:r>
              <a:rPr lang="en-US" altLang="ko-KR"/>
              <a:t>2 </a:t>
            </a:r>
            <a:r>
              <a:rPr lang="ko-KR" altLang="en-US"/>
              <a:t>정규형을 만족하지만 문제 발생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D41100-FBEB-4817-A4DA-36B51C39F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95480C-9BD8-4431-A24A-7DB5E6A6A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7FCB04-C3B5-4910-A98B-83D92CD4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45" y="913697"/>
            <a:ext cx="7041485" cy="346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1722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F7BB2-0376-4951-BFA8-0E1BDB81E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</a:t>
            </a:r>
            <a:r>
              <a:rPr lang="en-US" altLang="ko-KR"/>
              <a:t>2 </a:t>
            </a:r>
            <a:r>
              <a:rPr lang="ko-KR" altLang="en-US"/>
              <a:t>정규형을 만족하지만 문제 발생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D41100-FBEB-4817-A4DA-36B51C39F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원인</a:t>
            </a:r>
            <a:r>
              <a:rPr lang="en-US" altLang="ko-KR"/>
              <a:t>:</a:t>
            </a:r>
            <a:r>
              <a:rPr lang="ko-KR" altLang="en-US"/>
              <a:t> 이행적 함수 종속</a:t>
            </a:r>
            <a:endParaRPr lang="en-US" altLang="ko-KR"/>
          </a:p>
          <a:p>
            <a:pPr lvl="1"/>
            <a:r>
              <a:rPr lang="ko-KR" altLang="en-US"/>
              <a:t>릴레이션을 구성하는 </a:t>
            </a:r>
            <a:r>
              <a:rPr lang="en-US" altLang="ko-KR"/>
              <a:t>3</a:t>
            </a:r>
            <a:r>
              <a:rPr lang="ko-KR" altLang="en-US"/>
              <a:t>개의 속성 집합 </a:t>
            </a:r>
            <a:r>
              <a:rPr lang="en-US" altLang="ko-KR"/>
              <a:t>X, Y, Z</a:t>
            </a:r>
            <a:r>
              <a:rPr lang="ko-KR" altLang="en-US"/>
              <a:t>에 대해 함수 종속 관계 </a:t>
            </a:r>
            <a:r>
              <a:rPr lang="en-US" altLang="ko-KR"/>
              <a:t>X → Y</a:t>
            </a:r>
            <a:r>
              <a:rPr lang="ko-KR" altLang="en-US"/>
              <a:t>와 </a:t>
            </a:r>
            <a:r>
              <a:rPr lang="en-US" altLang="ko-KR"/>
              <a:t>Y → Z</a:t>
            </a:r>
            <a:r>
              <a:rPr lang="ko-KR" altLang="en-US"/>
              <a:t>가 존재하면 논리적으로 </a:t>
            </a:r>
            <a:r>
              <a:rPr lang="en-US" altLang="ko-KR"/>
              <a:t>X → Z</a:t>
            </a:r>
            <a:r>
              <a:rPr lang="ko-KR" altLang="en-US"/>
              <a:t>가 성립되는데</a:t>
            </a:r>
            <a:r>
              <a:rPr lang="en-US" altLang="ko-KR"/>
              <a:t>, </a:t>
            </a:r>
            <a:r>
              <a:rPr lang="ko-KR" altLang="en-US"/>
              <a:t>이때</a:t>
            </a:r>
            <a:br>
              <a:rPr lang="en-US" altLang="ko-KR"/>
            </a:br>
            <a:r>
              <a:rPr lang="en-US" altLang="ko-KR"/>
              <a:t>Z</a:t>
            </a:r>
            <a:r>
              <a:rPr lang="ko-KR" altLang="en-US"/>
              <a:t>가 </a:t>
            </a:r>
            <a:r>
              <a:rPr lang="en-US" altLang="ko-KR"/>
              <a:t>X</a:t>
            </a:r>
            <a:r>
              <a:rPr lang="ko-KR" altLang="en-US"/>
              <a:t>에 이행적으로 함수 종속되었다고 함 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95480C-9BD8-4431-A24A-7DB5E6A6A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C5C702-2A54-4B22-ADFE-B9E50CA61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341" y="2388269"/>
            <a:ext cx="4852838" cy="23882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C00DB8-DEFE-490D-96C5-5C9D84AF93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428" r="53803" b="7168"/>
          <a:stretch/>
        </p:blipFill>
        <p:spPr>
          <a:xfrm>
            <a:off x="769970" y="2550695"/>
            <a:ext cx="3077026" cy="17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3408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6D63E6-3206-4E3D-A4AB-30945940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</a:t>
            </a:r>
            <a:r>
              <a:rPr lang="en-US" altLang="ko-KR"/>
              <a:t>3 </a:t>
            </a:r>
            <a:r>
              <a:rPr lang="ko-KR" altLang="en-US"/>
              <a:t>정규형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9F18EE-9AE8-4195-8C08-71DB1C55B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/>
              <a:t>릴레이션이 제 </a:t>
            </a:r>
            <a:r>
              <a:rPr lang="en-US" altLang="ko-KR"/>
              <a:t>2 </a:t>
            </a:r>
            <a:r>
              <a:rPr lang="ko-KR" altLang="en-US"/>
              <a:t>정규형에 속하고</a:t>
            </a:r>
            <a:r>
              <a:rPr lang="en-US" altLang="ko-KR"/>
              <a:t>, </a:t>
            </a:r>
            <a:r>
              <a:rPr lang="ko-KR" altLang="en-US"/>
              <a:t>기본키가 아닌 모든 속성이 기본키에 이행적</a:t>
            </a:r>
            <a:r>
              <a:rPr lang="en-US" altLang="ko-KR"/>
              <a:t> </a:t>
            </a:r>
            <a:r>
              <a:rPr lang="ko-KR" altLang="en-US"/>
              <a:t>함수 종속이 되지 않으면 제 </a:t>
            </a:r>
            <a:r>
              <a:rPr lang="en-US" altLang="ko-KR"/>
              <a:t>3 </a:t>
            </a:r>
            <a:r>
              <a:rPr lang="ko-KR" altLang="en-US"/>
              <a:t>정규형을 만족함</a:t>
            </a:r>
            <a:endParaRPr lang="en-US" altLang="ko-KR"/>
          </a:p>
          <a:p>
            <a:pPr lvl="7">
              <a:lnSpc>
                <a:spcPct val="150000"/>
              </a:lnSpc>
            </a:pPr>
            <a:endParaRPr lang="en-US" altLang="ko-KR" sz="500"/>
          </a:p>
          <a:p>
            <a:pPr>
              <a:lnSpc>
                <a:spcPct val="150000"/>
              </a:lnSpc>
            </a:pPr>
            <a:r>
              <a:rPr lang="ko-KR" altLang="en-US"/>
              <a:t>제 </a:t>
            </a:r>
            <a:r>
              <a:rPr lang="en-US" altLang="ko-KR"/>
              <a:t>2 </a:t>
            </a:r>
            <a:r>
              <a:rPr lang="ko-KR" altLang="en-US"/>
              <a:t>정규형에 속하는 릴레이션이 제 </a:t>
            </a:r>
            <a:r>
              <a:rPr lang="en-US" altLang="ko-KR"/>
              <a:t>3 </a:t>
            </a:r>
            <a:r>
              <a:rPr lang="ko-KR" altLang="en-US"/>
              <a:t>정규형을 만족하게 하려면</a:t>
            </a:r>
            <a:r>
              <a:rPr lang="en-US" altLang="ko-KR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/>
              <a:t>모든 속성이 기본키에 이행적 함수 종속이 되지 않도록 분해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27CC20-9993-436D-A9A0-0802423DB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3FC947-2BF7-43B7-853E-B97F9E7D7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36" y="3912396"/>
            <a:ext cx="86487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5838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6D63E6-3206-4E3D-A4AB-30945940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</a:t>
            </a:r>
            <a:r>
              <a:rPr lang="en-US" altLang="ko-KR"/>
              <a:t>3 </a:t>
            </a:r>
            <a:r>
              <a:rPr lang="ko-KR" altLang="en-US"/>
              <a:t>정규형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27CC20-9993-436D-A9A0-0802423DB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0BCE78-D1CA-4FF1-B498-039E22F34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36" y="856375"/>
            <a:ext cx="8648700" cy="1447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97761B-35E0-4E0B-A7F9-77885133E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33463"/>
            <a:ext cx="4065830" cy="4105561"/>
          </a:xfrm>
          <a:prstGeom prst="rect">
            <a:avLst/>
          </a:prstGeom>
        </p:spPr>
      </p:pic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4B67A01C-9441-4AD4-95A2-59CAED58B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202907" y="3142498"/>
            <a:ext cx="3598114" cy="21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3874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880B3-8AA0-4340-9CF5-017441C9E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정규형 과정 정리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7A9E44-0812-4F4A-8708-33654A5BD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3B945B1-9DDF-475E-BEC7-C1B66C09D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71588" y="914400"/>
            <a:ext cx="3600824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3889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56387-C5E6-41CE-82E5-7AB82E842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정규화 </a:t>
            </a:r>
            <a:r>
              <a:rPr lang="en-US" altLang="ko-KR"/>
              <a:t>vs </a:t>
            </a:r>
            <a:r>
              <a:rPr lang="ko-KR" altLang="en-US"/>
              <a:t>역정규화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3B1886-8F61-434A-9960-65827D198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정규화</a:t>
            </a:r>
          </a:p>
          <a:p>
            <a:pPr lvl="1"/>
            <a:r>
              <a:rPr lang="ko-KR" altLang="en-US"/>
              <a:t>중복된 정보</a:t>
            </a:r>
            <a:r>
              <a:rPr lang="en-US" altLang="ko-KR"/>
              <a:t>(</a:t>
            </a:r>
            <a:r>
              <a:rPr lang="ko-KR" altLang="en-US"/>
              <a:t>데이터</a:t>
            </a:r>
            <a:r>
              <a:rPr lang="en-US" altLang="ko-KR"/>
              <a:t>)</a:t>
            </a:r>
            <a:r>
              <a:rPr lang="ko-KR" altLang="en-US"/>
              <a:t>의 포함을 최소화하기 위한 기법을 적용하는 것</a:t>
            </a:r>
          </a:p>
          <a:p>
            <a:pPr lvl="1"/>
            <a:r>
              <a:rPr lang="ko-KR" altLang="en-US"/>
              <a:t>정규화는 검색과 갱신 관리를 크게 단순화한다</a:t>
            </a:r>
            <a:r>
              <a:rPr lang="en-US" altLang="ko-KR"/>
              <a:t>. </a:t>
            </a:r>
          </a:p>
          <a:p>
            <a:endParaRPr lang="en-US" altLang="ko-KR"/>
          </a:p>
          <a:p>
            <a:r>
              <a:rPr lang="ko-KR" altLang="en-US"/>
              <a:t>역정규화</a:t>
            </a:r>
          </a:p>
          <a:p>
            <a:pPr lvl="1"/>
            <a:r>
              <a:rPr lang="ko-KR" altLang="en-US"/>
              <a:t>지나친 정규화로 테이블 수가 증가하게되면 </a:t>
            </a:r>
            <a:r>
              <a:rPr lang="en-US" altLang="ko-KR"/>
              <a:t>(</a:t>
            </a:r>
            <a:r>
              <a:rPr lang="ko-KR" altLang="en-US"/>
              <a:t>한 테이블당 데이터가 하나밖에 존재하지 않는 상황 발생 가능</a:t>
            </a:r>
            <a:r>
              <a:rPr lang="en-US" altLang="ko-KR"/>
              <a:t>) </a:t>
            </a:r>
          </a:p>
          <a:p>
            <a:pPr lvl="1"/>
            <a:r>
              <a:rPr lang="ko-KR" altLang="en-US"/>
              <a:t>작업할 때마다 </a:t>
            </a:r>
            <a:r>
              <a:rPr lang="en-US" altLang="ko-KR"/>
              <a:t>JOIN </a:t>
            </a:r>
            <a:r>
              <a:rPr lang="ko-KR" altLang="en-US"/>
              <a:t>연산이 빈번하게 일어나 오히려 작업의 효율성이 낮아질 수 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220BED-C404-4368-B0D8-0432C43B6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A6002D-925F-4861-AF12-0A942E7E3865}"/>
              </a:ext>
            </a:extLst>
          </p:cNvPr>
          <p:cNvSpPr txBox="1"/>
          <p:nvPr/>
        </p:nvSpPr>
        <p:spPr>
          <a:xfrm>
            <a:off x="2171700" y="615852"/>
            <a:ext cx="46562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ko-KR" altLang="en-US"/>
            </a:br>
            <a:br>
              <a:rPr lang="ko-KR" altLang="en-US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56160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빅데이터와 데이터베이스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69078735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9621D9-ACC1-4C44-A7ED-67331F2A0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A7ECC1-FEE7-417F-AD9A-CD730B5C8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A6B985-B25D-49BC-A5BC-AD6C16798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5F0608-5E2E-4C21-B539-A10D016A6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6438900" cy="2314575"/>
          </a:xfrm>
          <a:prstGeom prst="rect">
            <a:avLst/>
          </a:prstGeom>
        </p:spPr>
      </p:pic>
      <p:pic>
        <p:nvPicPr>
          <p:cNvPr id="1026" name="Picture 2" descr="JSONView – rozšíření do 🦊 Firefoxu (cs)">
            <a:extLst>
              <a:ext uri="{FF2B5EF4-FFF2-40B4-BE49-F238E27FC236}">
                <a16:creationId xmlns:a16="http://schemas.microsoft.com/office/drawing/2014/main" id="{F9566D0B-7692-4B08-AD33-AB78219B9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3" y="3429000"/>
            <a:ext cx="2927913" cy="280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모두가 호날두 뒤에 있다 : 뉴스 : 동아닷컴">
            <a:extLst>
              <a:ext uri="{FF2B5EF4-FFF2-40B4-BE49-F238E27FC236}">
                <a16:creationId xmlns:a16="http://schemas.microsoft.com/office/drawing/2014/main" id="{D9263638-64B3-4F39-9F00-861AD009F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34747"/>
            <a:ext cx="2270411" cy="263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901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A39D5-34DD-47A1-ABF0-7E15DAED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테이블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21E1A-D547-458B-AE23-079CB97EA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689879-8BF7-408C-95CE-8BB80984A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Shape 356" descr="Untitled.png">
            <a:extLst>
              <a:ext uri="{FF2B5EF4-FFF2-40B4-BE49-F238E27FC236}">
                <a16:creationId xmlns:a16="http://schemas.microsoft.com/office/drawing/2014/main" id="{EC168D9E-48E2-4BC7-8319-425AEBD66C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347" y="1428692"/>
            <a:ext cx="4942780" cy="32394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357">
            <a:extLst>
              <a:ext uri="{FF2B5EF4-FFF2-40B4-BE49-F238E27FC236}">
                <a16:creationId xmlns:a16="http://schemas.microsoft.com/office/drawing/2014/main" id="{2F55F8C7-F215-44CF-92A7-9977AC585D38}"/>
              </a:ext>
            </a:extLst>
          </p:cNvPr>
          <p:cNvSpPr txBox="1"/>
          <p:nvPr/>
        </p:nvSpPr>
        <p:spPr>
          <a:xfrm>
            <a:off x="5715617" y="2037016"/>
            <a:ext cx="2637692" cy="1263807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latin typeface="Courier New"/>
                <a:ea typeface="Courier New"/>
                <a:cs typeface="Courier New"/>
                <a:sym typeface="Courier New"/>
              </a:rPr>
              <a:t>CREATE TABLE Users(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latin typeface="Courier New"/>
                <a:ea typeface="Courier New"/>
                <a:cs typeface="Courier New"/>
                <a:sym typeface="Courier New"/>
              </a:rPr>
              <a:t>  name VARCHAR(128),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latin typeface="Courier New"/>
                <a:ea typeface="Courier New"/>
                <a:cs typeface="Courier New"/>
                <a:sym typeface="Courier New"/>
              </a:rPr>
              <a:t>  email VARCHAR(128)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ourier New"/>
              <a:buNone/>
            </a:pPr>
            <a:r>
              <a:rPr lang="en" sz="1600" b="1" i="0" u="none" strike="noStrike" cap="none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7917470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322CB0-F6A4-400F-84A3-126EA9DD9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유형별 데이터 증가추세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B6C1F7-3C78-4228-B5B6-D5821BE7D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A7DAFD-445B-4FD6-A2D5-0B6AD95DA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FB9DA4-D877-4644-B040-66C24587E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262062"/>
            <a:ext cx="77533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0532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8BBB7E-C39B-4D03-9792-739D283B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빅데이터의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1B5BC4-C3E2-4758-91AC-B96D33651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7CC52F-9471-47B5-AA72-49DC16D8FD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5F06E0-D35A-4566-B1FB-E4890CA97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29" y="1516086"/>
            <a:ext cx="7735001" cy="323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3533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1A4FB-8E74-4DB5-A6AE-91E8C3B2B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전통적 데이터와 빅데이터와의 차이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9D5E536-DB24-4040-A285-8F5787D21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792741"/>
            <a:ext cx="8229600" cy="362494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00E02D-6F8B-4926-9CA3-9826645E3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696931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E12D2-2329-41DF-AFE8-2FA63C1CE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기존</a:t>
            </a:r>
            <a:r>
              <a:rPr lang="en-US" altLang="ko-KR"/>
              <a:t>: </a:t>
            </a:r>
            <a:r>
              <a:rPr lang="ko-KR" altLang="en-US"/>
              <a:t>데이터웨어하우스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A93B22-010D-45C8-926B-490C1CC67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130351"/>
            <a:ext cx="8229600" cy="2165798"/>
          </a:xfrm>
        </p:spPr>
        <p:txBody>
          <a:bodyPr/>
          <a:lstStyle/>
          <a:p>
            <a:r>
              <a:rPr lang="en-US" altLang="ko-KR"/>
              <a:t>ETL: Extraction-Transaction-Loading</a:t>
            </a:r>
          </a:p>
          <a:p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데이터 웨어하우스</a:t>
            </a:r>
            <a:r>
              <a:rPr lang="en-US" altLang="ko-KR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기간 시스템의 데이터베이스에 축적된 데이터</a:t>
            </a:r>
            <a:endParaRPr lang="en-US" altLang="ko-KR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/>
              <a:t>데이터마트</a:t>
            </a:r>
            <a:r>
              <a:rPr lang="en-US" altLang="ko-KR"/>
              <a:t>: </a:t>
            </a:r>
            <a:r>
              <a:rPr lang="ko-KR" alt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특정 사용자가 관심을 갖는 데이터들을 담은 비교적 작은 규모의 데이터 웨어하우스</a:t>
            </a:r>
            <a:endParaRPr lang="en-US" altLang="ko-KR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>
                <a:solidFill>
                  <a:srgbClr val="000000"/>
                </a:solidFill>
                <a:latin typeface="Arial" panose="020B0604020202020204" pitchFamily="34" charset="0"/>
              </a:rPr>
              <a:t>배치단위로 업데이트 이루어짐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735A52-15C6-4D82-9485-4AC3E547C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23AF17-C75F-4285-A76D-66EA18B64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2028"/>
            <a:ext cx="837247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6640CA-CACF-461A-BE73-76B6C6F62CC3}"/>
              </a:ext>
            </a:extLst>
          </p:cNvPr>
          <p:cNvSpPr txBox="1"/>
          <p:nvPr/>
        </p:nvSpPr>
        <p:spPr>
          <a:xfrm>
            <a:off x="2755641" y="3066078"/>
            <a:ext cx="2009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RDBM</a:t>
            </a:r>
          </a:p>
          <a:p>
            <a:pPr algn="ctr"/>
            <a:r>
              <a:rPr lang="en-US" altLang="ko-KR"/>
              <a:t>(MySQL…)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39474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64D8B1-391D-4A52-8C21-F2A38419A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RDBM</a:t>
            </a:r>
            <a:r>
              <a:rPr lang="ko-KR" altLang="en-US"/>
              <a:t>의 한계점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09B498-13AF-454E-8B2D-C50E20A5D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기존 데이터웨어하우스의 중심 </a:t>
            </a:r>
            <a:r>
              <a:rPr lang="en-US" altLang="ko-KR">
                <a:sym typeface="Wingdings" panose="05000000000000000000" pitchFamily="2" charset="2"/>
              </a:rPr>
              <a:t> RDBM</a:t>
            </a:r>
            <a:endParaRPr lang="en-US" altLang="ko-KR"/>
          </a:p>
          <a:p>
            <a:r>
              <a:rPr lang="en-US" altLang="ko-KR"/>
              <a:t>RDBM</a:t>
            </a:r>
            <a:r>
              <a:rPr lang="ko-KR" altLang="en-US"/>
              <a:t>은 수직적 확장만을 지원 </a:t>
            </a:r>
            <a:r>
              <a:rPr lang="en-US" altLang="ko-KR"/>
              <a:t>(</a:t>
            </a:r>
            <a:r>
              <a:rPr lang="ko-KR" altLang="en-US"/>
              <a:t>분산처리 불가</a:t>
            </a:r>
            <a:r>
              <a:rPr lang="en-US" altLang="ko-KR"/>
              <a:t>)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기하급수적 증가 감당하기 어려움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엄격한 테이블 구조로 인하여 다양한 반정형</a:t>
            </a:r>
            <a:r>
              <a:rPr lang="en-US" altLang="ko-KR"/>
              <a:t>/</a:t>
            </a:r>
            <a:r>
              <a:rPr lang="ko-KR" altLang="en-US"/>
              <a:t>비정형 데이터를 처리하기 어려움</a:t>
            </a:r>
            <a:endParaRPr lang="en-US" altLang="ko-KR"/>
          </a:p>
          <a:p>
            <a:r>
              <a:rPr lang="ko-KR" altLang="en-US"/>
              <a:t>데이터의 구조가 바뀔경우 이를 </a:t>
            </a:r>
            <a:r>
              <a:rPr lang="en-US" altLang="ko-KR"/>
              <a:t>DB</a:t>
            </a:r>
            <a:r>
              <a:rPr lang="ko-KR" altLang="en-US"/>
              <a:t>에 반영하기 위해 큰 노력이 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24C89E-DA29-4193-9D47-287DC5D36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3074" name="Picture 2" descr="게임 서버 프로그래밍 교과서: 9.1 수직 확장과 수평 확장">
            <a:extLst>
              <a:ext uri="{FF2B5EF4-FFF2-40B4-BE49-F238E27FC236}">
                <a16:creationId xmlns:a16="http://schemas.microsoft.com/office/drawing/2014/main" id="{DE7EE1FC-596D-4E83-AF53-5AC7AA303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62" y="2097542"/>
            <a:ext cx="3877648" cy="230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42414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50D55-4D1D-471D-89E3-8248F2DED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빅데이터시대</a:t>
            </a:r>
            <a:r>
              <a:rPr lang="en-US" altLang="ko-KR"/>
              <a:t>: </a:t>
            </a:r>
            <a:r>
              <a:rPr lang="ko-KR" altLang="en-US"/>
              <a:t>데이터레이크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151EA9-EB9C-4DAC-B40A-2262A5A2D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320887"/>
            <a:ext cx="8229600" cy="1975261"/>
          </a:xfrm>
        </p:spPr>
        <p:txBody>
          <a:bodyPr/>
          <a:lstStyle/>
          <a:p>
            <a:r>
              <a:rPr lang="ko-KR" altLang="en-US"/>
              <a:t>데이터레이크</a:t>
            </a:r>
            <a:r>
              <a:rPr lang="en-US" altLang="ko-KR"/>
              <a:t>: </a:t>
            </a:r>
            <a:r>
              <a:rPr lang="ko-KR" altLang="en-US"/>
              <a:t>호수와 같이 여러 유입경로의 흘러 들어오는 데이터를 담는 시스템</a:t>
            </a:r>
            <a:endParaRPr lang="en-US" altLang="ko-KR"/>
          </a:p>
          <a:p>
            <a:r>
              <a:rPr lang="ko-KR" altLang="en-US">
                <a:sym typeface="Wingdings" panose="05000000000000000000" pitchFamily="2" charset="2"/>
              </a:rPr>
              <a:t>일단 데이터를 보관해놓고 추후에 필요에 맞게 처리하자</a:t>
            </a:r>
            <a:r>
              <a:rPr lang="en-US" altLang="ko-KR">
                <a:sym typeface="Wingdings" panose="05000000000000000000" pitchFamily="2" charset="2"/>
              </a:rPr>
              <a:t>.</a:t>
            </a:r>
            <a:endParaRPr lang="ko-KR" altLang="en-US"/>
          </a:p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90C5CB-33DB-4A1F-970C-09EED2DED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B3684F-E19D-4B19-91B5-051D0D16618F}"/>
              </a:ext>
            </a:extLst>
          </p:cNvPr>
          <p:cNvGrpSpPr/>
          <p:nvPr/>
        </p:nvGrpSpPr>
        <p:grpSpPr>
          <a:xfrm>
            <a:off x="-90196" y="957741"/>
            <a:ext cx="8518753" cy="2592087"/>
            <a:chOff x="-90196" y="1094590"/>
            <a:chExt cx="8518753" cy="2592087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0513CBAC-E835-4160-818B-7E28764DA1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82" y="1094590"/>
              <a:ext cx="8372475" cy="1704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54911C40-D722-45DF-83C0-33AFBD0A0E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7857" r="80721" b="21729"/>
            <a:stretch/>
          </p:blipFill>
          <p:spPr bwMode="auto">
            <a:xfrm>
              <a:off x="-90196" y="1809339"/>
              <a:ext cx="1365380" cy="120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1E48D45F-6E10-4243-84D2-91A2E6D615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" t="7857" r="80721" b="21729"/>
            <a:stretch/>
          </p:blipFill>
          <p:spPr bwMode="auto">
            <a:xfrm>
              <a:off x="796309" y="1903598"/>
              <a:ext cx="1365380" cy="1200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A3B02B-CAD6-423C-A19E-3132CF1350B1}"/>
                </a:ext>
              </a:extLst>
            </p:cNvPr>
            <p:cNvSpPr txBox="1"/>
            <p:nvPr/>
          </p:nvSpPr>
          <p:spPr>
            <a:xfrm>
              <a:off x="136849" y="3040346"/>
              <a:ext cx="17095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rPr>
                <a:t>다양한 데이터소스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67363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F9AC50-E55B-4C5B-A38E-B8D9E6D8E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빅데이터를 떠받치는 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5A26F8-6A57-4456-8E3C-CDBBB43E4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데이터파이프라인</a:t>
            </a:r>
            <a:endParaRPr lang="en-US" altLang="ko-KR"/>
          </a:p>
          <a:p>
            <a:pPr lvl="1"/>
            <a:r>
              <a:rPr lang="ko-KR" altLang="en-US"/>
              <a:t>데이터를 순차적으로 가공해나가는 일련의 구조</a:t>
            </a:r>
            <a:endParaRPr lang="en-US" altLang="ko-KR"/>
          </a:p>
          <a:p>
            <a:pPr lvl="1"/>
            <a:r>
              <a:rPr lang="ko-KR" altLang="en-US"/>
              <a:t>빅데이터 처리기술이란 결국 데이터 파이프라인을 어떻게 설계하는가의 문제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데이터 수집</a:t>
            </a:r>
            <a:endParaRPr lang="en-US" altLang="ko-KR"/>
          </a:p>
          <a:p>
            <a:r>
              <a:rPr lang="ko-KR" altLang="en-US"/>
              <a:t>데이터 처리</a:t>
            </a:r>
            <a:endParaRPr lang="en-US" altLang="ko-KR"/>
          </a:p>
          <a:p>
            <a:r>
              <a:rPr lang="ko-KR" altLang="en-US"/>
              <a:t>분산 스토리지</a:t>
            </a:r>
            <a:endParaRPr lang="en-US" altLang="ko-KR"/>
          </a:p>
          <a:p>
            <a:r>
              <a:rPr lang="ko-KR" altLang="en-US"/>
              <a:t>분산 데이터처리</a:t>
            </a:r>
            <a:endParaRPr lang="en-US" altLang="ko-KR"/>
          </a:p>
          <a:p>
            <a:r>
              <a:rPr lang="ko-KR" altLang="en-US"/>
              <a:t>워크플로우 관리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260D86-E3FD-45E8-90C7-A2FEE82B7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F921491-5477-4839-8813-CC8E8808C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612" y="3295197"/>
            <a:ext cx="5023066" cy="23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89927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EEA5E-0C1A-462F-AF8E-839A708A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NoSQL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267483-36BD-47A3-9304-0C16C4998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Not only SQL</a:t>
            </a:r>
          </a:p>
          <a:p>
            <a:r>
              <a:rPr lang="en-US" altLang="ko-KR"/>
              <a:t>SQL</a:t>
            </a:r>
            <a:r>
              <a:rPr lang="ko-KR" altLang="en-US"/>
              <a:t>만을 사용하지 않는 데이터베이스 시스템을 지칭</a:t>
            </a:r>
            <a:endParaRPr lang="en-US" altLang="ko-KR"/>
          </a:p>
          <a:p>
            <a:r>
              <a:rPr lang="ko-KR" altLang="en-US" b="1" i="0">
                <a:solidFill>
                  <a:srgbClr val="373A3C"/>
                </a:solidFill>
                <a:effectLst/>
                <a:latin typeface="Open Sans" panose="020B0806030504020204" pitchFamily="34" charset="0"/>
              </a:rPr>
              <a:t>스키마 없이 동작</a:t>
            </a:r>
            <a:r>
              <a:rPr lang="ko-KR" altLang="en-US" b="0" i="0">
                <a:solidFill>
                  <a:srgbClr val="373A3C"/>
                </a:solidFill>
                <a:effectLst/>
                <a:latin typeface="Open Sans" panose="020B0806030504020204" pitchFamily="34" charset="0"/>
              </a:rPr>
              <a:t>하며</a:t>
            </a:r>
            <a:r>
              <a:rPr lang="en-US" altLang="ko-KR" b="0" i="0">
                <a:solidFill>
                  <a:srgbClr val="373A3C"/>
                </a:solidFill>
                <a:effectLst/>
                <a:latin typeface="Open Sans" panose="020B0806030504020204" pitchFamily="34" charset="0"/>
              </a:rPr>
              <a:t>, </a:t>
            </a:r>
            <a:r>
              <a:rPr lang="ko-KR" altLang="en-US" b="0" i="0">
                <a:solidFill>
                  <a:srgbClr val="373A3C"/>
                </a:solidFill>
                <a:effectLst/>
                <a:latin typeface="Open Sans" panose="020B0806030504020204" pitchFamily="34" charset="0"/>
              </a:rPr>
              <a:t>구조에 대한 정의를 변경할 필요 없이 </a:t>
            </a:r>
            <a:br>
              <a:rPr lang="en-US" altLang="ko-KR" b="0" i="0">
                <a:solidFill>
                  <a:srgbClr val="373A3C"/>
                </a:solidFill>
                <a:effectLst/>
                <a:latin typeface="Open Sans" panose="020B0806030504020204" pitchFamily="34" charset="0"/>
              </a:rPr>
            </a:br>
            <a:r>
              <a:rPr lang="ko-KR" altLang="en-US" b="0" i="0">
                <a:solidFill>
                  <a:srgbClr val="373A3C"/>
                </a:solidFill>
                <a:effectLst/>
                <a:latin typeface="Open Sans" panose="020B0806030504020204" pitchFamily="34" charset="0"/>
              </a:rPr>
              <a:t>데이터베이스 레코드에 자유롭게 필드를 추가 가능</a:t>
            </a:r>
            <a:endParaRPr lang="en-US" altLang="ko-KR" b="0" i="0">
              <a:solidFill>
                <a:srgbClr val="373A3C"/>
              </a:solidFill>
              <a:effectLst/>
              <a:latin typeface="Open Sans" panose="020B0806030504020204" pitchFamily="34" charset="0"/>
            </a:endParaRP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FB6B38-B242-43CC-8E8F-B5710CCCE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196" name="Picture 4" descr="DB] SQL vs NoSQL(mySQL vs MongoDB) 비교, 차이점">
            <a:extLst>
              <a:ext uri="{FF2B5EF4-FFF2-40B4-BE49-F238E27FC236}">
                <a16:creationId xmlns:a16="http://schemas.microsoft.com/office/drawing/2014/main" id="{A9512291-ABB5-4D02-B6C3-03187C7E3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14" y="2470205"/>
            <a:ext cx="7691729" cy="321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36923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AEEA5E-0C1A-462F-AF8E-839A708A3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NoSQL</a:t>
            </a:r>
            <a:r>
              <a:rPr lang="ko-KR" altLang="en-US"/>
              <a:t>에서의 데이터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267483-36BD-47A3-9304-0C16C4998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Not only SQL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FB6B38-B242-43CC-8E8F-B5710CCCE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9220" name="Picture 4" descr="To SQL or NoSQL? That&amp;#39;s the database question | Ars Technica">
            <a:extLst>
              <a:ext uri="{FF2B5EF4-FFF2-40B4-BE49-F238E27FC236}">
                <a16:creationId xmlns:a16="http://schemas.microsoft.com/office/drawing/2014/main" id="{59B89C91-4663-4F1B-B724-039A309A1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5" y="913697"/>
            <a:ext cx="6139543" cy="345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on-relational data and NoSQL - Azure Architecture Center | Microsoft Docs">
            <a:extLst>
              <a:ext uri="{FF2B5EF4-FFF2-40B4-BE49-F238E27FC236}">
                <a16:creationId xmlns:a16="http://schemas.microsoft.com/office/drawing/2014/main" id="{3D784367-2994-403E-A580-886527D9F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251" y="3444076"/>
            <a:ext cx="2640205" cy="285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76695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866B7-FBA0-481F-B288-7761EA3A9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NoSQL</a:t>
            </a:r>
            <a:r>
              <a:rPr lang="ko-KR" altLang="en-US"/>
              <a:t>의 쿼리문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0A7934-2EE0-4BEC-91A1-9DD811DEE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1266" name="Picture 2" descr="SQL vs NoSQL. SQL vs NoSQL pros and cons | by Sangeeth Raj | Nerd For Tech  | Medium">
            <a:extLst>
              <a:ext uri="{FF2B5EF4-FFF2-40B4-BE49-F238E27FC236}">
                <a16:creationId xmlns:a16="http://schemas.microsoft.com/office/drawing/2014/main" id="{5BEA354F-8CD1-4431-918B-57C08D9342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0637"/>
            <a:ext cx="82296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674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3E233-0D45-4B22-8BA8-8736F6F0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테이블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817410-8F65-4D69-BE17-0F9B8C7A6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137AA-D724-4951-9377-32686FCC79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Shape 362" descr="Untitled.png">
            <a:extLst>
              <a:ext uri="{FF2B5EF4-FFF2-40B4-BE49-F238E27FC236}">
                <a16:creationId xmlns:a16="http://schemas.microsoft.com/office/drawing/2014/main" id="{6C411767-B376-4061-9C2E-F2CC0006FA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125" y="762001"/>
            <a:ext cx="6976932" cy="4572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6754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8F8B6-EDD3-444D-BCB9-2956B124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RDBMS vs NoSQL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449F65-DFAF-4FFF-BB25-E9135F8AD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2290" name="Picture 2" descr="nosql에_대해서_간단히_알아보자 [AllThatLinux!]">
            <a:extLst>
              <a:ext uri="{FF2B5EF4-FFF2-40B4-BE49-F238E27FC236}">
                <a16:creationId xmlns:a16="http://schemas.microsoft.com/office/drawing/2014/main" id="{68E7B892-9872-492A-8100-540CF0EF0C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48" y="1523158"/>
            <a:ext cx="7432504" cy="416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92066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AC9358-15C5-4AD1-9119-FB86887B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빅데이터 분산저장</a:t>
            </a:r>
            <a:r>
              <a:rPr lang="en-US" altLang="ko-KR"/>
              <a:t>/</a:t>
            </a:r>
            <a:r>
              <a:rPr lang="ko-KR" altLang="en-US"/>
              <a:t>처리 플랫폼</a:t>
            </a:r>
            <a:r>
              <a:rPr lang="en-US" altLang="ko-KR"/>
              <a:t>: </a:t>
            </a:r>
            <a:r>
              <a:rPr lang="ko-KR" altLang="en-US"/>
              <a:t>하둡 </a:t>
            </a:r>
            <a:r>
              <a:rPr lang="en-US" altLang="ko-KR"/>
              <a:t>(Hadoop)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06E744-4435-48B8-8504-C6B49293C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다양한 형태의 데이터를 분산 저장</a:t>
            </a:r>
            <a:r>
              <a:rPr lang="en-US" altLang="ko-KR"/>
              <a:t>/</a:t>
            </a:r>
            <a:r>
              <a:rPr lang="ko-KR" altLang="en-US"/>
              <a:t>처리</a:t>
            </a:r>
            <a:r>
              <a:rPr lang="en-US" altLang="ko-KR"/>
              <a:t>/</a:t>
            </a:r>
            <a:r>
              <a:rPr lang="ko-KR" altLang="en-US"/>
              <a:t>관리하기 위한 인프라 </a:t>
            </a:r>
            <a:r>
              <a:rPr lang="en-US" altLang="ko-KR"/>
              <a:t>(</a:t>
            </a:r>
            <a:r>
              <a:rPr lang="ko-KR" altLang="en-US"/>
              <a:t>플랫폼</a:t>
            </a:r>
            <a:r>
              <a:rPr lang="en-US" altLang="ko-KR"/>
              <a:t>)</a:t>
            </a:r>
          </a:p>
          <a:p>
            <a:r>
              <a:rPr lang="en-US" altLang="ko-KR"/>
              <a:t>HDFS:</a:t>
            </a:r>
            <a:r>
              <a:rPr lang="ko-KR" altLang="en-US"/>
              <a:t> </a:t>
            </a:r>
            <a:r>
              <a:rPr lang="en-US" altLang="ko-KR"/>
              <a:t>Hadoop</a:t>
            </a:r>
            <a:r>
              <a:rPr lang="ko-KR" altLang="en-US"/>
              <a:t>에서 제공하는 분산데이터 저장방식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4F8181-7620-4C40-95BB-59086655B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7C1F982-7A68-4531-B272-AD4911383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81" y="1869754"/>
            <a:ext cx="5816470" cy="452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59472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CC2C2-D5F3-44E7-B3D7-6FB946CB8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빅데이터의 집계</a:t>
            </a:r>
            <a:r>
              <a:rPr lang="en-US" altLang="ko-KR"/>
              <a:t>/</a:t>
            </a:r>
            <a:r>
              <a:rPr lang="ko-KR" altLang="en-US"/>
              <a:t>연산 </a:t>
            </a:r>
            <a:r>
              <a:rPr lang="en-US" altLang="ko-KR"/>
              <a:t>- </a:t>
            </a:r>
            <a:r>
              <a:rPr lang="ko-KR" altLang="en-US"/>
              <a:t>맵리듀스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BD8671-B5E2-4FA9-A74D-5ACBB2DFE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i="0">
                <a:solidFill>
                  <a:srgbClr val="212529"/>
                </a:solidFill>
                <a:effectLst/>
                <a:latin typeface="-apple-system"/>
              </a:rPr>
              <a:t>하둡의 분산 데이터로부터 집계</a:t>
            </a:r>
            <a:r>
              <a:rPr lang="en-US" altLang="ko-KR" b="1" i="0">
                <a:solidFill>
                  <a:srgbClr val="212529"/>
                </a:solidFill>
                <a:effectLst/>
                <a:latin typeface="-apple-system"/>
              </a:rPr>
              <a:t>/</a:t>
            </a:r>
            <a:r>
              <a:rPr lang="ko-KR" altLang="en-US" b="1" i="0">
                <a:solidFill>
                  <a:srgbClr val="212529"/>
                </a:solidFill>
                <a:effectLst/>
                <a:latin typeface="-apple-system"/>
              </a:rPr>
              <a:t>연산을 하기 위한 시스템</a:t>
            </a:r>
            <a:endParaRPr lang="en-US" altLang="ko-KR" b="1" i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1" i="0">
                <a:solidFill>
                  <a:srgbClr val="212529"/>
                </a:solidFill>
                <a:effectLst/>
                <a:latin typeface="-apple-system"/>
              </a:rPr>
              <a:t>흩어져 있는 데이터를 수직화 </a:t>
            </a:r>
            <a:r>
              <a:rPr lang="en-US" altLang="ko-KR" b="1" i="0">
                <a:solidFill>
                  <a:srgbClr val="212529"/>
                </a:solidFill>
                <a:effectLst/>
                <a:latin typeface="-apple-system"/>
              </a:rPr>
              <a:t>-&gt; </a:t>
            </a:r>
            <a:r>
              <a:rPr lang="ko-KR" altLang="en-US" b="1" i="0">
                <a:solidFill>
                  <a:srgbClr val="212529"/>
                </a:solidFill>
                <a:effectLst/>
                <a:latin typeface="-apple-system"/>
              </a:rPr>
              <a:t>그 데이터를 각각의 종류별로 모으고</a:t>
            </a:r>
            <a:r>
              <a:rPr lang="en-US" altLang="ko-KR" b="1" i="0">
                <a:solidFill>
                  <a:srgbClr val="212529"/>
                </a:solidFill>
                <a:effectLst/>
                <a:latin typeface="-apple-system"/>
              </a:rPr>
              <a:t>(Map) -&gt;  </a:t>
            </a:r>
            <a:r>
              <a:rPr lang="ko-KR" altLang="en-US" b="1" i="0">
                <a:solidFill>
                  <a:srgbClr val="212529"/>
                </a:solidFill>
                <a:effectLst/>
                <a:latin typeface="-apple-system"/>
              </a:rPr>
              <a:t>필터링과 정렬을 거쳐 데이터를 추출</a:t>
            </a:r>
            <a:r>
              <a:rPr lang="en-US" altLang="ko-KR" b="1" i="0">
                <a:solidFill>
                  <a:srgbClr val="212529"/>
                </a:solidFill>
                <a:effectLst/>
                <a:latin typeface="-apple-system"/>
              </a:rPr>
              <a:t>(Reduce)</a:t>
            </a:r>
            <a:r>
              <a:rPr lang="ko-KR" altLang="en-US" b="1" i="0">
                <a:solidFill>
                  <a:srgbClr val="212529"/>
                </a:solidFill>
                <a:effectLst/>
                <a:latin typeface="-apple-system"/>
              </a:rPr>
              <a:t>하는 분산처리 기술</a:t>
            </a:r>
            <a:endParaRPr lang="en-US" altLang="ko-KR" b="1" i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altLang="ko-KR" b="1">
              <a:solidFill>
                <a:srgbClr val="212529"/>
              </a:solidFill>
              <a:latin typeface="-apple-system"/>
            </a:endParaRP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3938BE-0379-4C72-BFF5-121E36D70E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ED9C250-E939-495F-A114-CF17DDF73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3" y="2434901"/>
            <a:ext cx="687705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72821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F218C-8DA3-4B31-B05E-D3F86D856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빅데이터의 집계</a:t>
            </a:r>
            <a:r>
              <a:rPr lang="en-US" altLang="ko-KR"/>
              <a:t>/</a:t>
            </a:r>
            <a:r>
              <a:rPr lang="ko-KR" altLang="en-US"/>
              <a:t>연산 </a:t>
            </a:r>
            <a:r>
              <a:rPr lang="en-US" altLang="ko-KR"/>
              <a:t>- </a:t>
            </a:r>
            <a:r>
              <a:rPr lang="ko-KR" altLang="en-US"/>
              <a:t>스파크 </a:t>
            </a:r>
            <a:r>
              <a:rPr lang="en-US" altLang="ko-KR"/>
              <a:t>(Spark)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569B6C-6739-4020-8D97-88045689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333333"/>
                </a:solidFill>
                <a:effectLst/>
                <a:latin typeface="Noto Sans KR"/>
              </a:rPr>
              <a:t>분산형 데이터 컬랙션 상부에서 동작하는 데이터 프로세싱 툴</a:t>
            </a:r>
            <a:endParaRPr lang="en-US" altLang="ko-KR" b="0" i="0">
              <a:solidFill>
                <a:srgbClr val="333333"/>
              </a:solidFill>
              <a:effectLst/>
              <a:latin typeface="Noto Sans KR"/>
            </a:endParaRPr>
          </a:p>
          <a:p>
            <a:r>
              <a:rPr lang="ko-KR" altLang="en-US"/>
              <a:t>하둡의 분산데이터 저장방식과 호환 가능</a:t>
            </a:r>
            <a:endParaRPr lang="en-US" altLang="ko-KR"/>
          </a:p>
          <a:p>
            <a:r>
              <a:rPr lang="ko-KR" altLang="en-US"/>
              <a:t>인메모리 계산방식으로 빅데이터의 처리를 빠르게 수행할 수 있음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4AA984-0E9C-435A-970C-BEB3ECD20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3314" name="Picture 2" descr="Spark Architecture | Architecture of Apache Spark for Data Engineers">
            <a:extLst>
              <a:ext uri="{FF2B5EF4-FFF2-40B4-BE49-F238E27FC236}">
                <a16:creationId xmlns:a16="http://schemas.microsoft.com/office/drawing/2014/main" id="{0B4EF273-D9DD-443D-9D2A-F7A0C1AC7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30" y="2406254"/>
            <a:ext cx="7284219" cy="353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32097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EA8BC9-E459-43E0-8F85-D60B4617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실제 빅데이터 사용 기업의 아키텍처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B3017C-0086-4030-8BDD-2C90B3657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BFD9D70-A456-4DF8-8E52-C7691C28A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4" y="1459751"/>
            <a:ext cx="8397551" cy="266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83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0AC13-2CBA-4ECC-B4D8-C038F4F8D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테이블에 데이터 넣기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A80D49-6D79-4C55-B6E1-D03E6D168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Users</a:t>
            </a:r>
            <a:r>
              <a:rPr lang="ko-KR" altLang="en-US"/>
              <a:t> 테이블 생성 확인</a:t>
            </a:r>
            <a:endParaRPr lang="en-US" altLang="ko-KR"/>
          </a:p>
          <a:p>
            <a:r>
              <a:rPr lang="ko-KR" altLang="en-US"/>
              <a:t>확인 후 데이터보기 메뉴에서 데이터를 수동입력해보자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9332F7-E521-47E6-8550-E19E7EBC3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Shape 367" descr="Untitled.png">
            <a:extLst>
              <a:ext uri="{FF2B5EF4-FFF2-40B4-BE49-F238E27FC236}">
                <a16:creationId xmlns:a16="http://schemas.microsoft.com/office/drawing/2014/main" id="{218AD67A-B13F-4A0C-AB21-2E6460E79F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295" y="1701804"/>
            <a:ext cx="7275095" cy="4682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7460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B8FA06-83A4-4BDA-AF2F-198B41D9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FD9FF-ACD8-48E2-9398-2F4644A12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SQL (Structured Query Language)</a:t>
            </a:r>
          </a:p>
          <a:p>
            <a:pPr lvl="1"/>
            <a:r>
              <a:rPr lang="ko-KR" altLang="en-US"/>
              <a:t>데이터베이스에 명령을 내리기 위한 프로그래밍 언어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데이터베이스에서 수행하는 기본적인 명령어</a:t>
            </a:r>
            <a:endParaRPr lang="en-US" altLang="ko-KR"/>
          </a:p>
          <a:p>
            <a:pPr lvl="1"/>
            <a:r>
              <a:rPr lang="en-US" altLang="ko-KR">
                <a:solidFill>
                  <a:srgbClr val="FF0000"/>
                </a:solidFill>
              </a:rPr>
              <a:t>C</a:t>
            </a:r>
            <a:r>
              <a:rPr lang="en-US" altLang="ko-KR"/>
              <a:t>reate (insert) : </a:t>
            </a:r>
            <a:r>
              <a:rPr lang="ko-KR" altLang="en-US"/>
              <a:t>데이터의 생성</a:t>
            </a:r>
            <a:endParaRPr lang="en-US" altLang="ko-KR"/>
          </a:p>
          <a:p>
            <a:pPr lvl="1"/>
            <a:r>
              <a:rPr lang="en-US" altLang="ko-KR">
                <a:solidFill>
                  <a:srgbClr val="FF0000"/>
                </a:solidFill>
              </a:rPr>
              <a:t>R</a:t>
            </a:r>
            <a:r>
              <a:rPr lang="en-US" altLang="ko-KR"/>
              <a:t>etrive: </a:t>
            </a:r>
            <a:r>
              <a:rPr lang="ko-KR" altLang="en-US"/>
              <a:t>데이터로부터 정보 추출</a:t>
            </a:r>
            <a:endParaRPr lang="en-US" altLang="ko-KR"/>
          </a:p>
          <a:p>
            <a:pPr lvl="1"/>
            <a:r>
              <a:rPr lang="en-US" altLang="ko-KR">
                <a:solidFill>
                  <a:srgbClr val="FF0000"/>
                </a:solidFill>
              </a:rPr>
              <a:t>U</a:t>
            </a:r>
            <a:r>
              <a:rPr lang="en-US" altLang="ko-KR"/>
              <a:t>pdate: </a:t>
            </a:r>
            <a:r>
              <a:rPr lang="ko-KR" altLang="en-US"/>
              <a:t>데이터의 갱신</a:t>
            </a:r>
            <a:endParaRPr lang="en-US" altLang="ko-KR"/>
          </a:p>
          <a:p>
            <a:pPr lvl="1"/>
            <a:r>
              <a:rPr lang="en-US" altLang="ko-KR">
                <a:solidFill>
                  <a:srgbClr val="FF0000"/>
                </a:solidFill>
              </a:rPr>
              <a:t>D</a:t>
            </a:r>
            <a:r>
              <a:rPr lang="en-US" altLang="ko-KR"/>
              <a:t>elete: </a:t>
            </a:r>
            <a:r>
              <a:rPr lang="ko-KR" altLang="en-US"/>
              <a:t>데이터의 삭제</a:t>
            </a:r>
            <a:endParaRPr lang="en-US" altLang="ko-KR"/>
          </a:p>
          <a:p>
            <a:pPr lvl="1"/>
            <a:r>
              <a:rPr lang="en-US" altLang="ko-KR"/>
              <a:t>CRUD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384B9E-8745-4334-8C5B-10631003A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5673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5994A-D8CE-4089-82C7-4AFE44FA5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</a:t>
            </a:r>
            <a:r>
              <a:rPr lang="en-US" altLang="ko-KR"/>
              <a:t>: Insert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5DB4E8-BEED-4A1F-9EEC-F758046AB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명령어</a:t>
            </a:r>
            <a:r>
              <a:rPr lang="en-US" altLang="ko-KR"/>
              <a:t>: Insert</a:t>
            </a:r>
          </a:p>
          <a:p>
            <a:pPr lvl="1"/>
            <a:r>
              <a:rPr lang="ko-KR" altLang="en-US"/>
              <a:t>테이블에 하나의 튜플</a:t>
            </a:r>
            <a:r>
              <a:rPr lang="en-US" altLang="ko-KR"/>
              <a:t>=</a:t>
            </a:r>
            <a:r>
              <a:rPr lang="ko-KR" altLang="en-US"/>
              <a:t>행 을 삽입</a:t>
            </a:r>
            <a:endParaRPr lang="en-US" altLang="ko-KR"/>
          </a:p>
          <a:p>
            <a:pPr lvl="1"/>
            <a:r>
              <a:rPr lang="en-US" altLang="ko-KR"/>
              <a:t>Insert </a:t>
            </a:r>
            <a:r>
              <a:rPr lang="ko-KR" altLang="en-US"/>
              <a:t>테이블명 </a:t>
            </a:r>
            <a:r>
              <a:rPr lang="en-US" altLang="ko-KR"/>
              <a:t>values (</a:t>
            </a:r>
            <a:r>
              <a:rPr lang="ko-KR" altLang="en-US"/>
              <a:t>속성</a:t>
            </a:r>
            <a:r>
              <a:rPr lang="en-US" altLang="ko-KR"/>
              <a:t>1, </a:t>
            </a:r>
            <a:r>
              <a:rPr lang="ko-KR" altLang="en-US"/>
              <a:t>속성</a:t>
            </a:r>
            <a:r>
              <a:rPr lang="en-US" altLang="ko-KR"/>
              <a:t>2,…, </a:t>
            </a:r>
            <a:r>
              <a:rPr lang="ko-KR" altLang="en-US"/>
              <a:t>속성</a:t>
            </a:r>
            <a:r>
              <a:rPr lang="en-US" altLang="ko-KR"/>
              <a:t>n)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CE90F3-AB21-4874-B0B6-5419CA022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Shape 382">
            <a:extLst>
              <a:ext uri="{FF2B5EF4-FFF2-40B4-BE49-F238E27FC236}">
                <a16:creationId xmlns:a16="http://schemas.microsoft.com/office/drawing/2014/main" id="{11512C9B-814C-4B3B-B6D6-C7C70FEAE8CE}"/>
              </a:ext>
            </a:extLst>
          </p:cNvPr>
          <p:cNvSpPr txBox="1"/>
          <p:nvPr/>
        </p:nvSpPr>
        <p:spPr>
          <a:xfrm>
            <a:off x="212526" y="3496865"/>
            <a:ext cx="8849418" cy="41428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</a:t>
            </a: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Users</a:t>
            </a:r>
            <a:r>
              <a:rPr lang="en" sz="2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(name, email) </a:t>
            </a:r>
            <a:r>
              <a:rPr lang="en" sz="2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VALUES</a:t>
            </a:r>
            <a:r>
              <a:rPr lang="en" sz="2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('Kristin', '</a:t>
            </a:r>
            <a:r>
              <a:rPr lang="en" sz="20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kf@umich.edu</a:t>
            </a:r>
            <a:r>
              <a:rPr lang="en" sz="2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')</a:t>
            </a:r>
          </a:p>
        </p:txBody>
      </p:sp>
      <p:sp>
        <p:nvSpPr>
          <p:cNvPr id="7" name="Shape 382">
            <a:extLst>
              <a:ext uri="{FF2B5EF4-FFF2-40B4-BE49-F238E27FC236}">
                <a16:creationId xmlns:a16="http://schemas.microsoft.com/office/drawing/2014/main" id="{8B2BA869-F680-42B2-A7BD-63C0EEAB2C7A}"/>
              </a:ext>
            </a:extLst>
          </p:cNvPr>
          <p:cNvSpPr txBox="1"/>
          <p:nvPr/>
        </p:nvSpPr>
        <p:spPr>
          <a:xfrm>
            <a:off x="212526" y="4215717"/>
            <a:ext cx="8849418" cy="41428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</a:t>
            </a:r>
            <a:r>
              <a:rPr lang="en" sz="20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Users</a:t>
            </a:r>
            <a:r>
              <a:rPr lang="en" sz="20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0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VALUES</a:t>
            </a:r>
            <a:r>
              <a:rPr lang="en" sz="20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('Kristin', '</a:t>
            </a:r>
            <a:r>
              <a:rPr lang="en" sz="2000" u="none" strike="noStrike" cap="none" dirty="0" err="1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kf@umich.edu</a:t>
            </a:r>
            <a:r>
              <a:rPr lang="en" sz="2000" u="none" strike="noStrike" cap="none" dirty="0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1062917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F02E6-86C5-4F20-83E5-FFDD43A7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</a:t>
            </a:r>
            <a:r>
              <a:rPr lang="en-US" altLang="ko-KR"/>
              <a:t>: Insert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F28F7E-867C-4104-AD79-0255449D0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D7B79FE7-A24A-4A09-A959-99B22DFBC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Shape 387" descr="Untitled.png">
            <a:extLst>
              <a:ext uri="{FF2B5EF4-FFF2-40B4-BE49-F238E27FC236}">
                <a16:creationId xmlns:a16="http://schemas.microsoft.com/office/drawing/2014/main" id="{448BFF70-4989-4D1D-BB58-F53D5A25B4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193" y="1294140"/>
            <a:ext cx="6821906" cy="44709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24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D1436-D0DC-42DB-8FAA-3388E13D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실행결과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EB5520-C305-4CA3-866F-BFD62345A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893EA7-75B1-4202-830C-726F316ED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Shape 392" descr="Untitled.png">
            <a:extLst>
              <a:ext uri="{FF2B5EF4-FFF2-40B4-BE49-F238E27FC236}">
                <a16:creationId xmlns:a16="http://schemas.microsoft.com/office/drawing/2014/main" id="{B1376C71-49E2-44FC-B05D-2E00DB952B3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8232" y="1007956"/>
            <a:ext cx="6649453" cy="4306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EFEE9C7A-9FA4-45F6-92F0-27E9B49A6456}"/>
              </a:ext>
            </a:extLst>
          </p:cNvPr>
          <p:cNvGrpSpPr/>
          <p:nvPr/>
        </p:nvGrpSpPr>
        <p:grpSpPr>
          <a:xfrm>
            <a:off x="2855493" y="1344492"/>
            <a:ext cx="6497053" cy="4258087"/>
            <a:chOff x="1472711" y="274759"/>
            <a:chExt cx="7848030" cy="5143500"/>
          </a:xfrm>
        </p:grpSpPr>
        <p:pic>
          <p:nvPicPr>
            <p:cNvPr id="7" name="Shape 393" descr="Untitled.png">
              <a:extLst>
                <a:ext uri="{FF2B5EF4-FFF2-40B4-BE49-F238E27FC236}">
                  <a16:creationId xmlns:a16="http://schemas.microsoft.com/office/drawing/2014/main" id="{6A1AA9E2-5B45-4004-B652-7D763F7213E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72711" y="274759"/>
              <a:ext cx="784803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Shape 394">
              <a:extLst>
                <a:ext uri="{FF2B5EF4-FFF2-40B4-BE49-F238E27FC236}">
                  <a16:creationId xmlns:a16="http://schemas.microsoft.com/office/drawing/2014/main" id="{24B183A6-0AA0-442D-A4F4-C3AE4E46319E}"/>
                </a:ext>
              </a:extLst>
            </p:cNvPr>
            <p:cNvSpPr/>
            <p:nvPr/>
          </p:nvSpPr>
          <p:spPr>
            <a:xfrm flipH="1">
              <a:off x="3642304" y="2603156"/>
              <a:ext cx="714318" cy="714318"/>
            </a:xfrm>
            <a:prstGeom prst="rightArrow">
              <a:avLst>
                <a:gd name="adj1" fmla="val 46684"/>
                <a:gd name="adj2" fmla="val 20237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424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443E4-E921-41AD-95A6-5AA0C5D41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</a:t>
            </a:r>
            <a:r>
              <a:rPr lang="en-US" altLang="ko-KR"/>
              <a:t>: Select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B6BF84-D34C-4E9B-8DDA-0E7EB25AD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7681"/>
            <a:ext cx="8229600" cy="5382452"/>
          </a:xfrm>
        </p:spPr>
        <p:txBody>
          <a:bodyPr/>
          <a:lstStyle/>
          <a:p>
            <a:r>
              <a:rPr lang="ko-KR" altLang="en-US"/>
              <a:t>명령어</a:t>
            </a:r>
            <a:r>
              <a:rPr lang="en-US" altLang="ko-KR"/>
              <a:t>: Select</a:t>
            </a:r>
          </a:p>
          <a:p>
            <a:pPr lvl="1"/>
            <a:r>
              <a:rPr lang="ko-KR" altLang="en-US"/>
              <a:t>테이블 내에 모든 튜플을 출력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테이블 내에서 조건을 만족하는 튜플을 골라서 출력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A49E9F-B6A3-4A17-976A-B52172DD8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Shape 439">
            <a:extLst>
              <a:ext uri="{FF2B5EF4-FFF2-40B4-BE49-F238E27FC236}">
                <a16:creationId xmlns:a16="http://schemas.microsoft.com/office/drawing/2014/main" id="{0A7C95B9-6540-4BB9-B247-B3A095AEF352}"/>
              </a:ext>
            </a:extLst>
          </p:cNvPr>
          <p:cNvSpPr txBox="1"/>
          <p:nvPr/>
        </p:nvSpPr>
        <p:spPr>
          <a:xfrm>
            <a:off x="215136" y="1803440"/>
            <a:ext cx="8536178" cy="45005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* </a:t>
            </a: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Users</a:t>
            </a:r>
          </a:p>
        </p:txBody>
      </p:sp>
      <p:sp>
        <p:nvSpPr>
          <p:cNvPr id="6" name="Shape 440">
            <a:extLst>
              <a:ext uri="{FF2B5EF4-FFF2-40B4-BE49-F238E27FC236}">
                <a16:creationId xmlns:a16="http://schemas.microsoft.com/office/drawing/2014/main" id="{33FF7F5F-FF57-4F89-BA4D-65C43857B2C2}"/>
              </a:ext>
            </a:extLst>
          </p:cNvPr>
          <p:cNvSpPr txBox="1"/>
          <p:nvPr/>
        </p:nvSpPr>
        <p:spPr>
          <a:xfrm>
            <a:off x="127212" y="3803607"/>
            <a:ext cx="8920842" cy="45005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* </a:t>
            </a: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Users </a:t>
            </a: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email='</a:t>
            </a:r>
            <a:r>
              <a:rPr lang="en" sz="25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csev@umich.edu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2284032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데이터베이스 기초컨셉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(Database)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1356732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7A716-014F-4CB4-9BB7-38EAAC83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실행결과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AB85C9-D892-4D90-9A8C-D1D9E9CC4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F54EF-5FF5-4880-8E24-1D321F874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Shape 445" descr="Screen Shot 2015-08-10 at 8.38.40 AM.png">
            <a:extLst>
              <a:ext uri="{FF2B5EF4-FFF2-40B4-BE49-F238E27FC236}">
                <a16:creationId xmlns:a16="http://schemas.microsoft.com/office/drawing/2014/main" id="{18EAAC2D-F71C-4300-AC7B-4EB8FF581B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084" y="840206"/>
            <a:ext cx="7138737" cy="47083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288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F2D5D2-19D0-4378-AEF7-05549298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실행결과 </a:t>
            </a:r>
            <a:r>
              <a:rPr lang="en-US" altLang="ko-KR"/>
              <a:t>(WHERE </a:t>
            </a:r>
            <a:r>
              <a:rPr lang="ko-KR" altLang="en-US"/>
              <a:t>사용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498CA1-D410-459C-ADFA-2CDD31A20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324A0C-7123-4E0F-8F98-25EEF01CD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Shape 450" descr="Screen Shot 2015-08-10 at 8.38.51 AM.png">
            <a:extLst>
              <a:ext uri="{FF2B5EF4-FFF2-40B4-BE49-F238E27FC236}">
                <a16:creationId xmlns:a16="http://schemas.microsoft.com/office/drawing/2014/main" id="{11189CF6-A7CC-4DDA-88FB-D1C0F4A3DE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473" y="852296"/>
            <a:ext cx="7154779" cy="47491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7981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82DF9-B490-4827-9C5F-3FE4FD252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ORDER BY</a:t>
            </a:r>
            <a:r>
              <a:rPr lang="ko-KR" altLang="en-US"/>
              <a:t>를 이용해 정렬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9B4CC-5FDC-4091-9996-39CC2C783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SELECT</a:t>
            </a:r>
            <a:r>
              <a:rPr lang="ko-KR" altLang="en-US"/>
              <a:t>와 </a:t>
            </a:r>
            <a:r>
              <a:rPr lang="en-US" altLang="ko-KR"/>
              <a:t>ORDER BY</a:t>
            </a:r>
            <a:r>
              <a:rPr lang="ko-KR" altLang="en-US"/>
              <a:t>를 사용하여 결과를 정렬할 수 있음 </a:t>
            </a:r>
            <a:r>
              <a:rPr lang="en-US" altLang="ko-KR"/>
              <a:t>(</a:t>
            </a:r>
            <a:r>
              <a:rPr lang="ko-KR" altLang="en-US"/>
              <a:t>오름차순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DESC</a:t>
            </a:r>
            <a:r>
              <a:rPr lang="ko-KR" altLang="en-US"/>
              <a:t>는 내림차순 정렬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4C4BD2-0C78-4BC7-A7C8-EE5A5BE4B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Shape 457">
            <a:extLst>
              <a:ext uri="{FF2B5EF4-FFF2-40B4-BE49-F238E27FC236}">
                <a16:creationId xmlns:a16="http://schemas.microsoft.com/office/drawing/2014/main" id="{B6D0B4F0-D7FC-4851-B6C6-128D18FDED14}"/>
              </a:ext>
            </a:extLst>
          </p:cNvPr>
          <p:cNvSpPr txBox="1"/>
          <p:nvPr/>
        </p:nvSpPr>
        <p:spPr>
          <a:xfrm>
            <a:off x="296740" y="1514431"/>
            <a:ext cx="8605472" cy="42148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*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Users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ORDER BY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email</a:t>
            </a:r>
          </a:p>
        </p:txBody>
      </p:sp>
      <p:sp>
        <p:nvSpPr>
          <p:cNvPr id="6" name="Shape 458">
            <a:extLst>
              <a:ext uri="{FF2B5EF4-FFF2-40B4-BE49-F238E27FC236}">
                <a16:creationId xmlns:a16="http://schemas.microsoft.com/office/drawing/2014/main" id="{CFE361F0-195C-42CB-B6A7-9B0006F0044B}"/>
              </a:ext>
            </a:extLst>
          </p:cNvPr>
          <p:cNvSpPr txBox="1"/>
          <p:nvPr/>
        </p:nvSpPr>
        <p:spPr>
          <a:xfrm>
            <a:off x="109904" y="3986212"/>
            <a:ext cx="8715374" cy="42148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buClr>
                <a:srgbClr val="FF7F00"/>
              </a:buClr>
              <a:buSzPct val="25000"/>
            </a:pP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SELECT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*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FROM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Users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ORDER BY</a:t>
            </a:r>
            <a:r>
              <a:rPr lang="en" sz="2500" u="none" strike="noStrike" cap="none" dirty="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5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  <a:r>
              <a:rPr lang="en-US" sz="25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-US" sz="250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DESC</a:t>
            </a:r>
            <a:endParaRPr lang="en" sz="2500" u="none" strike="noStrike" cap="none" dirty="0">
              <a:solidFill>
                <a:srgbClr val="FFFF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624754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1DDAE-FAB7-4082-90CB-2DD93C3D9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ORDER BY </a:t>
            </a:r>
            <a:r>
              <a:rPr lang="ko-KR" altLang="en-US"/>
              <a:t>쿼리문 실행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87AE33-AEDC-4933-A08D-F94999D6B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CCE4E9-A2EB-4F2E-A792-56312D6B5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Shape 463" descr="Screen Shot 2015-08-10 at 8.57.04 AM.png">
            <a:extLst>
              <a:ext uri="{FF2B5EF4-FFF2-40B4-BE49-F238E27FC236}">
                <a16:creationId xmlns:a16="http://schemas.microsoft.com/office/drawing/2014/main" id="{8A6FB976-85C1-4439-8ADE-CA502D249E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513" y="913697"/>
            <a:ext cx="7350137" cy="4878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0641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7B6F7-5446-4B7C-8609-B3BCCC18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</a:t>
            </a:r>
            <a:r>
              <a:rPr lang="en-US" altLang="ko-KR"/>
              <a:t>: Delete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22504-9E88-44AD-A539-7EB25DA58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명령어</a:t>
            </a:r>
            <a:r>
              <a:rPr lang="en-US" altLang="ko-KR"/>
              <a:t>: delete</a:t>
            </a:r>
          </a:p>
          <a:p>
            <a:pPr lvl="1"/>
            <a:r>
              <a:rPr lang="ko-KR" altLang="en-US"/>
              <a:t>조건을 만족하는 튜플</a:t>
            </a:r>
            <a:r>
              <a:rPr lang="en-US" altLang="ko-KR"/>
              <a:t>=</a:t>
            </a:r>
            <a:r>
              <a:rPr lang="ko-KR" altLang="en-US"/>
              <a:t>행을 선택하여 삭제</a:t>
            </a:r>
            <a:endParaRPr lang="en-US" altLang="ko-KR"/>
          </a:p>
          <a:p>
            <a:pPr lvl="1"/>
            <a:r>
              <a:rPr lang="en-US" altLang="ko-KR"/>
              <a:t>DELETE</a:t>
            </a:r>
            <a:r>
              <a:rPr lang="ko-KR" altLang="en-US"/>
              <a:t> </a:t>
            </a:r>
            <a:r>
              <a:rPr lang="en-US" altLang="ko-KR"/>
              <a:t>FROM</a:t>
            </a:r>
            <a:r>
              <a:rPr lang="ko-KR" altLang="en-US"/>
              <a:t> 테이블명 </a:t>
            </a:r>
            <a:r>
              <a:rPr lang="en-US" altLang="ko-KR"/>
              <a:t>WHERE </a:t>
            </a:r>
            <a:r>
              <a:rPr lang="ko-KR" altLang="en-US"/>
              <a:t>조건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E94B41-218B-4B39-8E86-94C2206B9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Shape 401">
            <a:extLst>
              <a:ext uri="{FF2B5EF4-FFF2-40B4-BE49-F238E27FC236}">
                <a16:creationId xmlns:a16="http://schemas.microsoft.com/office/drawing/2014/main" id="{A15A1216-6470-42F9-A6B2-022CB59AC19F}"/>
              </a:ext>
            </a:extLst>
          </p:cNvPr>
          <p:cNvSpPr txBox="1"/>
          <p:nvPr/>
        </p:nvSpPr>
        <p:spPr>
          <a:xfrm>
            <a:off x="340340" y="3621881"/>
            <a:ext cx="8575706" cy="43571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6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DELETE FROM</a:t>
            </a:r>
            <a:r>
              <a:rPr lang="en" sz="2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Users </a:t>
            </a:r>
            <a:r>
              <a:rPr lang="en" sz="26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WHERE</a:t>
            </a:r>
            <a:r>
              <a:rPr lang="en" sz="2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email='</a:t>
            </a:r>
            <a:r>
              <a:rPr lang="en" sz="26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ted@umich.edu</a:t>
            </a:r>
            <a:r>
              <a:rPr lang="en" sz="26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842635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03635-0714-4F8A-A38B-BF810541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</a:t>
            </a:r>
            <a:r>
              <a:rPr lang="en-US" altLang="ko-KR"/>
              <a:t>: Delete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8C18A1-191A-44B3-871B-3725CC6FF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4D42C8-66C5-4F31-8F56-03A404917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Shape 406" descr="Screen Shot 2015-08-10 at 8.33.36 AM.png">
            <a:extLst>
              <a:ext uri="{FF2B5EF4-FFF2-40B4-BE49-F238E27FC236}">
                <a16:creationId xmlns:a16="http://schemas.microsoft.com/office/drawing/2014/main" id="{288DFB17-7392-4E6A-87E8-ABD915CE3F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968" y="1007956"/>
            <a:ext cx="7275669" cy="4810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0974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D7028-A62A-4C97-8283-16ADF30B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실행결과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127EDB-00D8-4FBE-8410-77198907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7C5A99-73F2-432A-AD38-05443C635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Shape 411" descr="Screen Shot 2015-08-10 at 8.33.36 AM.png">
            <a:extLst>
              <a:ext uri="{FF2B5EF4-FFF2-40B4-BE49-F238E27FC236}">
                <a16:creationId xmlns:a16="http://schemas.microsoft.com/office/drawing/2014/main" id="{9DB3A411-2E24-45D2-9787-653A8380C6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68442" y="848371"/>
            <a:ext cx="6825916" cy="4515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DC63BF28-C084-4DAA-A2E7-8F5148471407}"/>
              </a:ext>
            </a:extLst>
          </p:cNvPr>
          <p:cNvGrpSpPr/>
          <p:nvPr/>
        </p:nvGrpSpPr>
        <p:grpSpPr>
          <a:xfrm>
            <a:off x="2797430" y="1201152"/>
            <a:ext cx="6619285" cy="4393687"/>
            <a:chOff x="1180225" y="288497"/>
            <a:chExt cx="7748911" cy="5143500"/>
          </a:xfrm>
        </p:grpSpPr>
        <p:pic>
          <p:nvPicPr>
            <p:cNvPr id="7" name="Shape 412" descr="Screen Shot 2015-08-10 at 8.33.52 AM.png">
              <a:extLst>
                <a:ext uri="{FF2B5EF4-FFF2-40B4-BE49-F238E27FC236}">
                  <a16:creationId xmlns:a16="http://schemas.microsoft.com/office/drawing/2014/main" id="{8E5F1BA9-8158-4D27-B14B-B76C8528976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80225" y="288497"/>
              <a:ext cx="774891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Shape 413">
              <a:extLst>
                <a:ext uri="{FF2B5EF4-FFF2-40B4-BE49-F238E27FC236}">
                  <a16:creationId xmlns:a16="http://schemas.microsoft.com/office/drawing/2014/main" id="{BA54F9FB-A23F-43C4-AD59-B3F2DA19A2BA}"/>
                </a:ext>
              </a:extLst>
            </p:cNvPr>
            <p:cNvSpPr/>
            <p:nvPr/>
          </p:nvSpPr>
          <p:spPr>
            <a:xfrm flipH="1">
              <a:off x="3543848" y="2250281"/>
              <a:ext cx="714375" cy="714375"/>
            </a:xfrm>
            <a:prstGeom prst="rightArrow">
              <a:avLst>
                <a:gd name="adj1" fmla="val 43275"/>
                <a:gd name="adj2" fmla="val 20765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4441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BA75A-13AF-490F-817F-E43BD56B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</a:t>
            </a:r>
            <a:r>
              <a:rPr lang="en-US" altLang="ko-KR"/>
              <a:t>: Update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52AA84-17D8-4A01-8274-56BD548CF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명령어</a:t>
            </a:r>
            <a:r>
              <a:rPr lang="en-US" altLang="ko-KR"/>
              <a:t>: update</a:t>
            </a:r>
          </a:p>
          <a:p>
            <a:pPr lvl="1"/>
            <a:r>
              <a:rPr lang="ko-KR" altLang="en-US"/>
              <a:t>조건을 만족하는 튜플을 선택후 특정 필드의 값을 변경</a:t>
            </a:r>
            <a:endParaRPr lang="en-US" altLang="ko-KR"/>
          </a:p>
          <a:p>
            <a:pPr lvl="1"/>
            <a:r>
              <a:rPr lang="en-US" altLang="ko-KR"/>
              <a:t>UPDATE </a:t>
            </a:r>
            <a:r>
              <a:rPr lang="ko-KR" altLang="en-US"/>
              <a:t>테이블명 </a:t>
            </a:r>
            <a:br>
              <a:rPr lang="en-US" altLang="ko-KR"/>
            </a:br>
            <a:r>
              <a:rPr lang="en-US" altLang="ko-KR"/>
              <a:t>SET </a:t>
            </a:r>
            <a:r>
              <a:rPr lang="ko-KR" altLang="en-US"/>
              <a:t>필드명</a:t>
            </a:r>
            <a:r>
              <a:rPr lang="en-US" altLang="ko-KR"/>
              <a:t>=</a:t>
            </a:r>
            <a:r>
              <a:rPr lang="ko-KR" altLang="en-US"/>
              <a:t>값</a:t>
            </a:r>
            <a:br>
              <a:rPr lang="en-US" altLang="ko-KR"/>
            </a:br>
            <a:r>
              <a:rPr lang="en-US" altLang="ko-KR"/>
              <a:t>WHERE </a:t>
            </a:r>
            <a:r>
              <a:rPr lang="ko-KR" altLang="en-US"/>
              <a:t>조건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DEA1A3-9462-4461-A1FE-F7917BC7A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6717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BA75A-13AF-490F-817F-E43BD56B8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</a:t>
            </a:r>
            <a:r>
              <a:rPr lang="en-US" altLang="ko-KR"/>
              <a:t>: Update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52AA84-17D8-4A01-8274-56BD548CF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DEA1A3-9462-4461-A1FE-F7917BC7A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Shape 425" descr="Screen Shot 2015-08-10 at 8.36.10 AM.png">
            <a:extLst>
              <a:ext uri="{FF2B5EF4-FFF2-40B4-BE49-F238E27FC236}">
                <a16:creationId xmlns:a16="http://schemas.microsoft.com/office/drawing/2014/main" id="{A23D4707-EF46-4F42-A3D1-4E0AAA25C3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170" y="836195"/>
            <a:ext cx="7178842" cy="4740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9830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B0E7F-1640-4463-ADEC-160237D8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실행결과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822CE0-E6A1-4A23-8BBA-13B42AD35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343934-5F41-4180-92C3-83CA5C1EB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Shape 430" descr="Screen Shot 2015-08-10 at 8.36.10 AM.png">
            <a:extLst>
              <a:ext uri="{FF2B5EF4-FFF2-40B4-BE49-F238E27FC236}">
                <a16:creationId xmlns:a16="http://schemas.microsoft.com/office/drawing/2014/main" id="{4B072852-9D3C-4DE9-A622-E76EE62D61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2716" y="780048"/>
            <a:ext cx="6938211" cy="45420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3">
            <a:extLst>
              <a:ext uri="{FF2B5EF4-FFF2-40B4-BE49-F238E27FC236}">
                <a16:creationId xmlns:a16="http://schemas.microsoft.com/office/drawing/2014/main" id="{E821FA4F-EDE8-49E1-A2EF-9A97D47DE11C}"/>
              </a:ext>
            </a:extLst>
          </p:cNvPr>
          <p:cNvGrpSpPr/>
          <p:nvPr/>
        </p:nvGrpSpPr>
        <p:grpSpPr>
          <a:xfrm>
            <a:off x="2999874" y="1324288"/>
            <a:ext cx="6361850" cy="4222810"/>
            <a:chOff x="1636876" y="417634"/>
            <a:chExt cx="7748911" cy="5143500"/>
          </a:xfrm>
        </p:grpSpPr>
        <p:pic>
          <p:nvPicPr>
            <p:cNvPr id="7" name="Shape 431" descr="Screen Shot 2015-08-10 at 8.36.36 AM.png">
              <a:extLst>
                <a:ext uri="{FF2B5EF4-FFF2-40B4-BE49-F238E27FC236}">
                  <a16:creationId xmlns:a16="http://schemas.microsoft.com/office/drawing/2014/main" id="{7A9C48F1-A74C-4C31-B62E-4316DC6E457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36876" y="417634"/>
              <a:ext cx="774891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Shape 432">
              <a:extLst>
                <a:ext uri="{FF2B5EF4-FFF2-40B4-BE49-F238E27FC236}">
                  <a16:creationId xmlns:a16="http://schemas.microsoft.com/office/drawing/2014/main" id="{FFA60C43-4131-4672-9278-91F3F6ACEA68}"/>
                </a:ext>
              </a:extLst>
            </p:cNvPr>
            <p:cNvSpPr/>
            <p:nvPr/>
          </p:nvSpPr>
          <p:spPr>
            <a:xfrm flipH="1">
              <a:off x="3873560" y="1893093"/>
              <a:ext cx="714375" cy="714375"/>
            </a:xfrm>
            <a:prstGeom prst="rightArrow">
              <a:avLst>
                <a:gd name="adj1" fmla="val 43275"/>
                <a:gd name="adj2" fmla="val 20765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0976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EE726-6EC3-49B6-9138-4C6C42592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BDCB00-ECF2-4D4D-A6CF-D57DD7DCD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사실 </a:t>
            </a:r>
            <a:r>
              <a:rPr lang="en-US" altLang="ko-KR"/>
              <a:t>(fact)</a:t>
            </a:r>
          </a:p>
          <a:p>
            <a:pPr lvl="1"/>
            <a:r>
              <a:rPr lang="ko-KR" altLang="en-US"/>
              <a:t>현실에 존재하는 어떤 것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데이터</a:t>
            </a:r>
            <a:r>
              <a:rPr lang="en-US" altLang="ko-KR"/>
              <a:t>(data)</a:t>
            </a:r>
          </a:p>
          <a:p>
            <a:pPr lvl="1"/>
            <a:r>
              <a:rPr lang="ko-KR" altLang="en-US"/>
              <a:t>현실 세계에서 단순히 관찰하거나 측정하여 수집한 사실이나 값</a:t>
            </a:r>
          </a:p>
          <a:p>
            <a:pPr>
              <a:spcBef>
                <a:spcPts val="1200"/>
              </a:spcBef>
            </a:pPr>
            <a:endParaRPr lang="en-US" altLang="ko-KR"/>
          </a:p>
          <a:p>
            <a:pPr>
              <a:spcBef>
                <a:spcPts val="1200"/>
              </a:spcBef>
            </a:pPr>
            <a:r>
              <a:rPr lang="ko-KR" altLang="en-US"/>
              <a:t>정보</a:t>
            </a:r>
            <a:r>
              <a:rPr lang="en-US" altLang="ko-KR"/>
              <a:t>(information)</a:t>
            </a:r>
          </a:p>
          <a:p>
            <a:pPr lvl="1"/>
            <a:r>
              <a:rPr lang="ko-KR" altLang="en-US"/>
              <a:t>데이터를 의미있는 패턴으로 처리한 것</a:t>
            </a:r>
            <a:r>
              <a:rPr lang="en-US" altLang="ko-KR"/>
              <a:t>. </a:t>
            </a:r>
            <a:r>
              <a:rPr lang="ko-KR" altLang="en-US"/>
              <a:t>의사 결정에 유용하게 활용할 수 있도록 데이터를 처리한 결과물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지식</a:t>
            </a:r>
            <a:r>
              <a:rPr lang="en-US" altLang="ko-KR"/>
              <a:t>(knowledge)</a:t>
            </a:r>
          </a:p>
          <a:p>
            <a:pPr lvl="1"/>
            <a:r>
              <a:rPr lang="ko-KR" altLang="en-US"/>
              <a:t>정보를 사용자의 경험과 결합하여 현실에 적용</a:t>
            </a:r>
            <a:r>
              <a:rPr lang="en-US" altLang="ko-KR"/>
              <a:t>, </a:t>
            </a:r>
            <a:r>
              <a:rPr lang="ko-KR" altLang="en-US"/>
              <a:t>부가가치를 창출해 낼 수 있는 것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데이터와 정보가 의사 결정에 도움이 되는 규칙 집합으로 바뀔 때 얻을 수 있음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605243-F56C-44B8-B6B0-2F91008DE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34767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9E338-E681-4F40-9063-E8FA511B0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A7294-8116-4649-9913-CCBF80828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ADE186-5259-44AB-A127-8E9D84B34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Shape 469">
            <a:extLst>
              <a:ext uri="{FF2B5EF4-FFF2-40B4-BE49-F238E27FC236}">
                <a16:creationId xmlns:a16="http://schemas.microsoft.com/office/drawing/2014/main" id="{A1C807BD-4984-4001-ABB0-5F6BB4209D3E}"/>
              </a:ext>
            </a:extLst>
          </p:cNvPr>
          <p:cNvSpPr txBox="1"/>
          <p:nvPr/>
        </p:nvSpPr>
        <p:spPr>
          <a:xfrm>
            <a:off x="3097708" y="2950368"/>
            <a:ext cx="2766487" cy="45005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1700" i="0" u="none" strike="noStrike" cap="none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SELECT</a:t>
            </a:r>
            <a:r>
              <a:rPr lang="en" sz="1700" i="0" u="none" strike="noStrike" cap="none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* </a:t>
            </a:r>
            <a:r>
              <a:rPr lang="en" sz="1700" i="0" u="none" strike="noStrike" cap="none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FROM</a:t>
            </a:r>
            <a:r>
              <a:rPr lang="en" sz="1700" i="0" u="none" strike="noStrike" cap="none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</a:t>
            </a:r>
          </a:p>
        </p:txBody>
      </p:sp>
      <p:sp>
        <p:nvSpPr>
          <p:cNvPr id="6" name="Shape 470">
            <a:extLst>
              <a:ext uri="{FF2B5EF4-FFF2-40B4-BE49-F238E27FC236}">
                <a16:creationId xmlns:a16="http://schemas.microsoft.com/office/drawing/2014/main" id="{2043602F-0ED9-46DA-BD9F-04012FC8D3C1}"/>
              </a:ext>
            </a:extLst>
          </p:cNvPr>
          <p:cNvSpPr txBox="1"/>
          <p:nvPr/>
        </p:nvSpPr>
        <p:spPr>
          <a:xfrm>
            <a:off x="859928" y="3421856"/>
            <a:ext cx="7242917" cy="45005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1700" i="0" u="none" strike="noStrike" cap="none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SELECT </a:t>
            </a:r>
            <a:r>
              <a:rPr lang="en" sz="1700" i="0" u="none" strike="noStrike" cap="none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* </a:t>
            </a:r>
            <a:r>
              <a:rPr lang="en" sz="1700" i="0" u="none" strike="noStrike" cap="none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FROM</a:t>
            </a:r>
            <a:r>
              <a:rPr lang="en" sz="1700" i="0" u="none" strike="noStrike" cap="none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 </a:t>
            </a:r>
            <a:r>
              <a:rPr lang="en" sz="1700" i="0" u="none" strike="noStrike" cap="none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WHERE </a:t>
            </a:r>
            <a:r>
              <a:rPr lang="en" sz="1700" i="0" u="none" strike="noStrike" cap="none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email='csev@umich.edu'</a:t>
            </a:r>
          </a:p>
        </p:txBody>
      </p:sp>
      <p:sp>
        <p:nvSpPr>
          <p:cNvPr id="7" name="Shape 471">
            <a:extLst>
              <a:ext uri="{FF2B5EF4-FFF2-40B4-BE49-F238E27FC236}">
                <a16:creationId xmlns:a16="http://schemas.microsoft.com/office/drawing/2014/main" id="{F072F7F7-2361-412B-95D8-8C9A8979B386}"/>
              </a:ext>
            </a:extLst>
          </p:cNvPr>
          <p:cNvSpPr txBox="1"/>
          <p:nvPr/>
        </p:nvSpPr>
        <p:spPr>
          <a:xfrm>
            <a:off x="518814" y="2436018"/>
            <a:ext cx="8095612" cy="40719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1700" i="0" u="none" strike="noStrike" cap="none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UPDATE</a:t>
            </a:r>
            <a:r>
              <a:rPr lang="en" sz="1700" i="0" u="none" strike="noStrike" cap="none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 </a:t>
            </a:r>
            <a:r>
              <a:rPr lang="en" sz="1700" i="0" u="none" strike="noStrike" cap="none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SET</a:t>
            </a:r>
            <a:r>
              <a:rPr lang="en" sz="1700" i="0" u="none" strike="noStrike" cap="none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name="Charles" </a:t>
            </a:r>
            <a:r>
              <a:rPr lang="en" sz="1700" i="0" u="none" strike="noStrike" cap="none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WHERE</a:t>
            </a:r>
            <a:r>
              <a:rPr lang="en" sz="1700" i="0" u="none" strike="noStrike" cap="none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email='csev@umich.edu'</a:t>
            </a:r>
          </a:p>
        </p:txBody>
      </p:sp>
      <p:sp>
        <p:nvSpPr>
          <p:cNvPr id="8" name="Shape 472">
            <a:extLst>
              <a:ext uri="{FF2B5EF4-FFF2-40B4-BE49-F238E27FC236}">
                <a16:creationId xmlns:a16="http://schemas.microsoft.com/office/drawing/2014/main" id="{9B431FF7-1E19-413F-B82C-ABB58CE61A94}"/>
              </a:ext>
            </a:extLst>
          </p:cNvPr>
          <p:cNvSpPr txBox="1"/>
          <p:nvPr/>
        </p:nvSpPr>
        <p:spPr>
          <a:xfrm>
            <a:off x="211907" y="1445006"/>
            <a:ext cx="8809424" cy="41428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ourier New"/>
              <a:buNone/>
            </a:pPr>
            <a:r>
              <a:rPr lang="en" sz="1700" i="0" u="none" strike="noStrike" cap="none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INSERT INTO </a:t>
            </a:r>
            <a:r>
              <a:rPr lang="en" sz="1700" i="0" u="none" strike="noStrike" cap="none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Users (name, email) </a:t>
            </a:r>
            <a:r>
              <a:rPr lang="en" sz="1700" i="0" u="none" strike="noStrike" cap="none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VALUES</a:t>
            </a:r>
            <a:r>
              <a:rPr lang="en" sz="1700" i="0" u="none" strike="noStrike" cap="none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('Kristin', 'kf@umich.edu')</a:t>
            </a:r>
          </a:p>
        </p:txBody>
      </p:sp>
      <p:sp>
        <p:nvSpPr>
          <p:cNvPr id="9" name="Shape 473">
            <a:extLst>
              <a:ext uri="{FF2B5EF4-FFF2-40B4-BE49-F238E27FC236}">
                <a16:creationId xmlns:a16="http://schemas.microsoft.com/office/drawing/2014/main" id="{EA5451CF-1410-4D62-9D75-92D0B4D31070}"/>
              </a:ext>
            </a:extLst>
          </p:cNvPr>
          <p:cNvSpPr txBox="1"/>
          <p:nvPr/>
        </p:nvSpPr>
        <p:spPr>
          <a:xfrm>
            <a:off x="1167116" y="1908358"/>
            <a:ext cx="6638287" cy="43571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1700" i="0" u="none" strike="noStrike" cap="none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DELETE FROM </a:t>
            </a:r>
            <a:r>
              <a:rPr lang="en" sz="1700" i="0" u="none" strike="noStrike" cap="none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Users </a:t>
            </a:r>
            <a:r>
              <a:rPr lang="en" sz="1700" i="0" u="none" strike="noStrike" cap="none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WHERE </a:t>
            </a:r>
            <a:r>
              <a:rPr lang="en" sz="1700" i="0" u="none" strike="noStrike" cap="none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email='ted@umich.edu'</a:t>
            </a:r>
          </a:p>
        </p:txBody>
      </p:sp>
      <p:sp>
        <p:nvSpPr>
          <p:cNvPr id="10" name="Shape 474">
            <a:extLst>
              <a:ext uri="{FF2B5EF4-FFF2-40B4-BE49-F238E27FC236}">
                <a16:creationId xmlns:a16="http://schemas.microsoft.com/office/drawing/2014/main" id="{A21B3760-2CF5-40A4-BED3-E10C92409247}"/>
              </a:ext>
            </a:extLst>
          </p:cNvPr>
          <p:cNvSpPr txBox="1"/>
          <p:nvPr/>
        </p:nvSpPr>
        <p:spPr>
          <a:xfrm>
            <a:off x="2190452" y="3936206"/>
            <a:ext cx="4588987" cy="42153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1700" i="0" u="none" strike="noStrike" cap="none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SELECT</a:t>
            </a:r>
            <a:r>
              <a:rPr lang="en" sz="1700" i="0" u="none" strike="noStrike" cap="none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* </a:t>
            </a:r>
            <a:r>
              <a:rPr lang="en" sz="1700" i="0" u="none" strike="noStrike" cap="none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FROM</a:t>
            </a:r>
            <a:r>
              <a:rPr lang="en" sz="1700" i="0" u="none" strike="noStrike" cap="none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 Users </a:t>
            </a:r>
            <a:r>
              <a:rPr lang="en" sz="1700" i="0" u="none" strike="noStrike" cap="none">
                <a:solidFill>
                  <a:srgbClr val="FF6600"/>
                </a:solidFill>
                <a:latin typeface="Courier"/>
                <a:ea typeface="Courier New"/>
                <a:cs typeface="Courier"/>
                <a:sym typeface="Courier New"/>
              </a:rPr>
              <a:t>ORDER BY </a:t>
            </a:r>
            <a:r>
              <a:rPr lang="en" sz="1700" i="0" u="none" strike="noStrike" cap="none">
                <a:solidFill>
                  <a:srgbClr val="FFFF00"/>
                </a:solidFill>
                <a:latin typeface="Courier"/>
                <a:ea typeface="Courier New"/>
                <a:cs typeface="Courier"/>
                <a:sym typeface="Courier New"/>
              </a:rPr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590590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D704B7-BEF4-4506-8B1B-5D94EBE6C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왜하지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5ED984-9FD3-48F7-A396-4D836CAB5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엑셀과 어떻게 다르지</a:t>
            </a:r>
            <a:r>
              <a:rPr lang="en-US" altLang="ko-KR"/>
              <a:t>?</a:t>
            </a:r>
          </a:p>
          <a:p>
            <a:endParaRPr lang="en-US" altLang="ko-KR"/>
          </a:p>
          <a:p>
            <a:r>
              <a:rPr lang="ko-KR" altLang="en-US"/>
              <a:t>데이터베이스와 쿼리문의 진정한 힘은</a:t>
            </a:r>
            <a:endParaRPr lang="en-US" altLang="ko-KR"/>
          </a:p>
          <a:p>
            <a:pPr lvl="1"/>
            <a:r>
              <a:rPr lang="ko-KR" altLang="en-US"/>
              <a:t>여러 테이블간의 관계를 활용한 분석을 수행할때 빛을 발하게 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14C256-6410-47E9-BA56-31B0D5EC4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2057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데이터모델과 관계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1449537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355EA8-3E2A-4E9A-BFED-AF386AA98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데이터베이스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20C27A-3CA5-48B4-ACD4-67AE179B3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데이터베이스 내의 테이블과 스키마를 정의해나가는 과정</a:t>
            </a:r>
          </a:p>
          <a:p>
            <a:endParaRPr lang="ko-KR" altLang="en-US"/>
          </a:p>
          <a:p>
            <a:r>
              <a:rPr lang="ko-KR" altLang="en-US"/>
              <a:t>많은 경험과 노하우가 필요한 </a:t>
            </a:r>
            <a:r>
              <a:rPr lang="en-US" altLang="ko-KR"/>
              <a:t>art</a:t>
            </a:r>
            <a:r>
              <a:rPr lang="ko-KR" altLang="en-US"/>
              <a:t>의 영역</a:t>
            </a:r>
            <a:r>
              <a:rPr lang="en-US" altLang="ko-KR"/>
              <a:t>..</a:t>
            </a:r>
          </a:p>
          <a:p>
            <a:endParaRPr lang="en-US" altLang="ko-KR"/>
          </a:p>
          <a:p>
            <a:r>
              <a:rPr lang="ko-KR" altLang="en-US"/>
              <a:t>좋은 데이터베이스의 설계의 원칙은 존재</a:t>
            </a:r>
          </a:p>
          <a:p>
            <a:endParaRPr lang="ko-KR" altLang="en-US"/>
          </a:p>
          <a:p>
            <a:r>
              <a:rPr lang="ko-KR" altLang="en-US"/>
              <a:t>본 강의에서는 그에 따라 데이터베이스를 설계해 볼 것임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8013B5-1720-4A63-9D0E-BFDC0F115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8108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0D903-E982-44E7-B406-626C2B3A7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데이터베이스 설계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23E4C8-6113-49D0-8CC7-52548D71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5AFA54-DC2F-454B-9952-4A05F7409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Shape 497">
            <a:extLst>
              <a:ext uri="{FF2B5EF4-FFF2-40B4-BE49-F238E27FC236}">
                <a16:creationId xmlns:a16="http://schemas.microsoft.com/office/drawing/2014/main" id="{AF2F918F-8225-4801-A8C8-AEBEA28E3E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6385" y="1358816"/>
            <a:ext cx="5172074" cy="3557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9199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0D903-E982-44E7-B406-626C2B3A7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데이터베이스 설계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23E4C8-6113-49D0-8CC7-52548D71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5AFA54-DC2F-454B-9952-4A05F7409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Shape 502">
            <a:extLst>
              <a:ext uri="{FF2B5EF4-FFF2-40B4-BE49-F238E27FC236}">
                <a16:creationId xmlns:a16="http://schemas.microsoft.com/office/drawing/2014/main" id="{8799F055-476C-445A-BAF0-74B4440F47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913697"/>
            <a:ext cx="8297542" cy="5198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93787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7831B-CDA6-404F-B363-B0887D17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모델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A9742A-B438-4F0F-8CEC-ECDC4C8CB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데이터베이스 설계</a:t>
            </a:r>
            <a:r>
              <a:rPr lang="en-US" altLang="ko-KR"/>
              <a:t>: </a:t>
            </a:r>
            <a:r>
              <a:rPr lang="ko-KR" altLang="en-US"/>
              <a:t>테이블들을 파악하고</a:t>
            </a:r>
            <a:r>
              <a:rPr lang="en-US" altLang="ko-KR"/>
              <a:t>, </a:t>
            </a:r>
            <a:r>
              <a:rPr lang="ko-KR" altLang="en-US"/>
              <a:t>각 테이블들이 다른 테이블과의 관계를 파악</a:t>
            </a:r>
          </a:p>
          <a:p>
            <a:endParaRPr lang="en-US" altLang="ko-KR"/>
          </a:p>
          <a:p>
            <a:r>
              <a:rPr lang="ko-KR" altLang="en-US"/>
              <a:t>기본원칙</a:t>
            </a:r>
            <a:r>
              <a:rPr lang="en-US" altLang="ko-KR"/>
              <a:t>1 : </a:t>
            </a:r>
            <a:r>
              <a:rPr lang="ko-KR" altLang="en-US"/>
              <a:t>한 테이블에 모든 정보를 몰아넣지 말 것</a:t>
            </a:r>
            <a:r>
              <a:rPr lang="en-US" altLang="ko-KR"/>
              <a:t>! </a:t>
            </a:r>
            <a:r>
              <a:rPr lang="ko-KR" altLang="en-US"/>
              <a:t>대신 테이블을 쪼개고 관계지을 것</a:t>
            </a:r>
            <a:r>
              <a:rPr lang="en-US" altLang="ko-KR"/>
              <a:t>!</a:t>
            </a:r>
          </a:p>
          <a:p>
            <a:endParaRPr lang="en-US" altLang="ko-KR"/>
          </a:p>
          <a:p>
            <a:r>
              <a:rPr lang="ko-KR" altLang="en-US"/>
              <a:t>기본원칙</a:t>
            </a:r>
            <a:r>
              <a:rPr lang="en-US" altLang="ko-KR"/>
              <a:t>2 : </a:t>
            </a:r>
            <a:r>
              <a:rPr lang="ko-KR" altLang="en-US"/>
              <a:t>테이블 내에서 중복이 있으면 안된다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442473-0276-4661-9783-9F83A257F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2425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12166-FE57-45A9-BF58-F101D7CC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설계하기 전 데이터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0ADA14-4F35-45CD-AFE3-B65208A7F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16" name="Group 3">
            <a:extLst>
              <a:ext uri="{FF2B5EF4-FFF2-40B4-BE49-F238E27FC236}">
                <a16:creationId xmlns:a16="http://schemas.microsoft.com/office/drawing/2014/main" id="{DC39C6BE-8BB6-4E55-83BF-A3A62DBD254A}"/>
              </a:ext>
            </a:extLst>
          </p:cNvPr>
          <p:cNvGrpSpPr/>
          <p:nvPr/>
        </p:nvGrpSpPr>
        <p:grpSpPr>
          <a:xfrm>
            <a:off x="917177" y="1092867"/>
            <a:ext cx="6790880" cy="4447675"/>
            <a:chOff x="935831" y="178593"/>
            <a:chExt cx="7416998" cy="4857750"/>
          </a:xfrm>
        </p:grpSpPr>
        <p:pic>
          <p:nvPicPr>
            <p:cNvPr id="17" name="Shape 513">
              <a:extLst>
                <a:ext uri="{FF2B5EF4-FFF2-40B4-BE49-F238E27FC236}">
                  <a16:creationId xmlns:a16="http://schemas.microsoft.com/office/drawing/2014/main" id="{24425A45-F97E-4F14-96A6-FAEE5E775A1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5831" y="542925"/>
              <a:ext cx="7416998" cy="449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Shape 514">
              <a:extLst>
                <a:ext uri="{FF2B5EF4-FFF2-40B4-BE49-F238E27FC236}">
                  <a16:creationId xmlns:a16="http://schemas.microsoft.com/office/drawing/2014/main" id="{9BBB90DD-CCBA-49B7-A422-DC5931C61C54}"/>
                </a:ext>
              </a:extLst>
            </p:cNvPr>
            <p:cNvSpPr txBox="1"/>
            <p:nvPr/>
          </p:nvSpPr>
          <p:spPr>
            <a:xfrm>
              <a:off x="1019770" y="178593"/>
              <a:ext cx="777775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" sz="1600" u="none" strike="noStrike" cap="none">
                  <a:latin typeface="Arial" charset="0"/>
                  <a:ea typeface="Arial" charset="0"/>
                  <a:cs typeface="Arial" charset="0"/>
                  <a:sym typeface="Cabin"/>
                </a:rPr>
                <a:t>Track  </a:t>
              </a:r>
            </a:p>
          </p:txBody>
        </p:sp>
        <p:sp>
          <p:nvSpPr>
            <p:cNvPr id="19" name="Shape 515">
              <a:extLst>
                <a:ext uri="{FF2B5EF4-FFF2-40B4-BE49-F238E27FC236}">
                  <a16:creationId xmlns:a16="http://schemas.microsoft.com/office/drawing/2014/main" id="{055C9477-42CA-4492-ACE6-D07C6C9CB53B}"/>
                </a:ext>
              </a:extLst>
            </p:cNvPr>
            <p:cNvSpPr txBox="1"/>
            <p:nvPr/>
          </p:nvSpPr>
          <p:spPr>
            <a:xfrm>
              <a:off x="3037879" y="178593"/>
              <a:ext cx="584893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" sz="1600" u="none" strike="noStrike" cap="none">
                  <a:latin typeface="Arial" charset="0"/>
                  <a:ea typeface="Arial" charset="0"/>
                  <a:cs typeface="Arial" charset="0"/>
                  <a:sym typeface="Cabin"/>
                </a:rPr>
                <a:t>Len  </a:t>
              </a:r>
            </a:p>
          </p:txBody>
        </p:sp>
        <p:sp>
          <p:nvSpPr>
            <p:cNvPr id="20" name="Shape 516">
              <a:extLst>
                <a:ext uri="{FF2B5EF4-FFF2-40B4-BE49-F238E27FC236}">
                  <a16:creationId xmlns:a16="http://schemas.microsoft.com/office/drawing/2014/main" id="{DF7E5482-4FBC-4D2A-8AA7-56153C36DD8A}"/>
                </a:ext>
              </a:extLst>
            </p:cNvPr>
            <p:cNvSpPr txBox="1"/>
            <p:nvPr/>
          </p:nvSpPr>
          <p:spPr>
            <a:xfrm>
              <a:off x="3581697" y="178593"/>
              <a:ext cx="812600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" sz="1600" u="none" strike="noStrike" cap="none">
                  <a:latin typeface="Arial" charset="0"/>
                  <a:ea typeface="Arial" charset="0"/>
                  <a:cs typeface="Arial" charset="0"/>
                  <a:sym typeface="Cabin"/>
                </a:rPr>
                <a:t>Artist  </a:t>
              </a:r>
            </a:p>
          </p:txBody>
        </p:sp>
        <p:sp>
          <p:nvSpPr>
            <p:cNvPr id="21" name="Shape 517">
              <a:extLst>
                <a:ext uri="{FF2B5EF4-FFF2-40B4-BE49-F238E27FC236}">
                  <a16:creationId xmlns:a16="http://schemas.microsoft.com/office/drawing/2014/main" id="{08CC521F-2EA5-48C5-ACE0-C9AE8BFC9947}"/>
                </a:ext>
              </a:extLst>
            </p:cNvPr>
            <p:cNvSpPr txBox="1"/>
            <p:nvPr/>
          </p:nvSpPr>
          <p:spPr>
            <a:xfrm>
              <a:off x="4699693" y="178593"/>
              <a:ext cx="89028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" sz="1600" u="none" strike="noStrike" cap="none">
                  <a:latin typeface="Arial" charset="0"/>
                  <a:ea typeface="Arial" charset="0"/>
                  <a:cs typeface="Arial" charset="0"/>
                  <a:sym typeface="Cabin"/>
                </a:rPr>
                <a:t>Album  </a:t>
              </a:r>
            </a:p>
          </p:txBody>
        </p:sp>
        <p:sp>
          <p:nvSpPr>
            <p:cNvPr id="22" name="Shape 518">
              <a:extLst>
                <a:ext uri="{FF2B5EF4-FFF2-40B4-BE49-F238E27FC236}">
                  <a16:creationId xmlns:a16="http://schemas.microsoft.com/office/drawing/2014/main" id="{566DBAD8-53F8-43B5-9778-5E6A125E470B}"/>
                </a:ext>
              </a:extLst>
            </p:cNvPr>
            <p:cNvSpPr txBox="1"/>
            <p:nvPr/>
          </p:nvSpPr>
          <p:spPr>
            <a:xfrm>
              <a:off x="6003428" y="178593"/>
              <a:ext cx="726876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" sz="1600" u="none" strike="noStrike" cap="none">
                  <a:latin typeface="Arial" charset="0"/>
                  <a:ea typeface="Arial" charset="0"/>
                  <a:cs typeface="Arial" charset="0"/>
                  <a:sym typeface="Cabin"/>
                </a:rPr>
                <a:t>Genre</a:t>
              </a:r>
            </a:p>
          </p:txBody>
        </p:sp>
        <p:sp>
          <p:nvSpPr>
            <p:cNvPr id="23" name="Shape 519">
              <a:extLst>
                <a:ext uri="{FF2B5EF4-FFF2-40B4-BE49-F238E27FC236}">
                  <a16:creationId xmlns:a16="http://schemas.microsoft.com/office/drawing/2014/main" id="{BD75D4A6-1BF5-417B-9D79-8B9CC5D4CD97}"/>
                </a:ext>
              </a:extLst>
            </p:cNvPr>
            <p:cNvSpPr txBox="1"/>
            <p:nvPr/>
          </p:nvSpPr>
          <p:spPr>
            <a:xfrm>
              <a:off x="6775297" y="178593"/>
              <a:ext cx="81795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" sz="1600" u="none" strike="noStrike" cap="none">
                  <a:latin typeface="Arial" charset="0"/>
                  <a:ea typeface="Arial" charset="0"/>
                  <a:cs typeface="Arial" charset="0"/>
                  <a:sym typeface="Cabin"/>
                </a:rPr>
                <a:t>Rating</a:t>
              </a:r>
            </a:p>
          </p:txBody>
        </p:sp>
        <p:sp>
          <p:nvSpPr>
            <p:cNvPr id="24" name="Shape 520">
              <a:extLst>
                <a:ext uri="{FF2B5EF4-FFF2-40B4-BE49-F238E27FC236}">
                  <a16:creationId xmlns:a16="http://schemas.microsoft.com/office/drawing/2014/main" id="{5F2929AC-511E-4FA0-AB74-6010CC20A82D}"/>
                </a:ext>
              </a:extLst>
            </p:cNvPr>
            <p:cNvSpPr txBox="1"/>
            <p:nvPr/>
          </p:nvSpPr>
          <p:spPr>
            <a:xfrm>
              <a:off x="7615237" y="178593"/>
              <a:ext cx="731341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bin"/>
                <a:buNone/>
              </a:pPr>
              <a:r>
                <a:rPr lang="en" sz="1600" u="none" strike="noStrike" cap="none">
                  <a:latin typeface="Arial" charset="0"/>
                  <a:ea typeface="Arial" charset="0"/>
                  <a:cs typeface="Arial" charset="0"/>
                  <a:sym typeface="Cabin"/>
                </a:rPr>
                <a:t>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3196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95228-A859-4E0C-83AA-2AE0985E3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속성들에 대하여 생각해 볼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5FC771-9378-4BD3-8AB7-3AE816EFE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속성을 그루핑</a:t>
            </a:r>
            <a:endParaRPr lang="en-US" altLang="ko-KR"/>
          </a:p>
          <a:p>
            <a:pPr lvl="1"/>
            <a:r>
              <a:rPr lang="ko-KR" altLang="en-US"/>
              <a:t>속성들 어떤 것들이 독립적인 </a:t>
            </a:r>
            <a:r>
              <a:rPr lang="ko-KR" altLang="en-US">
                <a:solidFill>
                  <a:srgbClr val="FF0000"/>
                </a:solidFill>
              </a:rPr>
              <a:t>개체</a:t>
            </a:r>
            <a:r>
              <a:rPr lang="ko-KR" altLang="en-US"/>
              <a:t>라 볼수 있는가</a:t>
            </a:r>
            <a:r>
              <a:rPr lang="en-US" altLang="ko-KR"/>
              <a:t>?</a:t>
            </a:r>
          </a:p>
          <a:p>
            <a:pPr lvl="1"/>
            <a:endParaRPr lang="en-US" altLang="ko-KR"/>
          </a:p>
          <a:p>
            <a:r>
              <a:rPr lang="ko-KR" altLang="en-US"/>
              <a:t>그룹 사이 관계 파악</a:t>
            </a:r>
            <a:endParaRPr lang="en-US" altLang="ko-KR"/>
          </a:p>
          <a:p>
            <a:pPr lvl="1"/>
            <a:r>
              <a:rPr lang="ko-KR" altLang="en-US"/>
              <a:t>객체가 어떤 객체에 포함되는가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022D25-FCC8-4DB8-979B-F4108B850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Picture 10">
            <a:extLst>
              <a:ext uri="{FF2B5EF4-FFF2-40B4-BE49-F238E27FC236}">
                <a16:creationId xmlns:a16="http://schemas.microsoft.com/office/drawing/2014/main" id="{3518867F-5528-47A0-8E01-6C9C0FE58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456" y="4713037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1">
            <a:extLst>
              <a:ext uri="{FF2B5EF4-FFF2-40B4-BE49-F238E27FC236}">
                <a16:creationId xmlns:a16="http://schemas.microsoft.com/office/drawing/2014/main" id="{FC93C3A7-1429-40E1-909B-66BC450C9D27}"/>
              </a:ext>
            </a:extLst>
          </p:cNvPr>
          <p:cNvGrpSpPr/>
          <p:nvPr/>
        </p:nvGrpSpPr>
        <p:grpSpPr>
          <a:xfrm>
            <a:off x="6312538" y="2315703"/>
            <a:ext cx="2488392" cy="1817145"/>
            <a:chOff x="6041826" y="1407318"/>
            <a:chExt cx="2836961" cy="2071687"/>
          </a:xfrm>
        </p:grpSpPr>
        <p:sp>
          <p:nvSpPr>
            <p:cNvPr id="7" name="Shape 527">
              <a:extLst>
                <a:ext uri="{FF2B5EF4-FFF2-40B4-BE49-F238E27FC236}">
                  <a16:creationId xmlns:a16="http://schemas.microsoft.com/office/drawing/2014/main" id="{95254F64-8B42-4DEB-B5C2-20029F1E07B8}"/>
                </a:ext>
              </a:extLst>
            </p:cNvPr>
            <p:cNvSpPr txBox="1"/>
            <p:nvPr/>
          </p:nvSpPr>
          <p:spPr>
            <a:xfrm>
              <a:off x="6041826" y="2993231"/>
              <a:ext cx="777775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en" sz="1800" u="none" strike="noStrike" cap="none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Track  </a:t>
              </a:r>
            </a:p>
          </p:txBody>
        </p:sp>
        <p:sp>
          <p:nvSpPr>
            <p:cNvPr id="8" name="Shape 528">
              <a:extLst>
                <a:ext uri="{FF2B5EF4-FFF2-40B4-BE49-F238E27FC236}">
                  <a16:creationId xmlns:a16="http://schemas.microsoft.com/office/drawing/2014/main" id="{32819162-3A6D-4BA1-A53B-CB47961197D8}"/>
                </a:ext>
              </a:extLst>
            </p:cNvPr>
            <p:cNvSpPr txBox="1"/>
            <p:nvPr/>
          </p:nvSpPr>
          <p:spPr>
            <a:xfrm>
              <a:off x="6366867" y="1507331"/>
              <a:ext cx="584893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en" sz="1800" u="none" strike="noStrike" cap="none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Len  </a:t>
              </a:r>
            </a:p>
          </p:txBody>
        </p:sp>
        <p:sp>
          <p:nvSpPr>
            <p:cNvPr id="9" name="Shape 529">
              <a:extLst>
                <a:ext uri="{FF2B5EF4-FFF2-40B4-BE49-F238E27FC236}">
                  <a16:creationId xmlns:a16="http://schemas.microsoft.com/office/drawing/2014/main" id="{A682E404-FF23-4763-80B4-3A1184255450}"/>
                </a:ext>
              </a:extLst>
            </p:cNvPr>
            <p:cNvSpPr txBox="1"/>
            <p:nvPr/>
          </p:nvSpPr>
          <p:spPr>
            <a:xfrm>
              <a:off x="6432053" y="2393156"/>
              <a:ext cx="812600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en" sz="1800" u="none" strike="noStrike" cap="none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Artist  </a:t>
              </a:r>
            </a:p>
          </p:txBody>
        </p:sp>
        <p:sp>
          <p:nvSpPr>
            <p:cNvPr id="10" name="Shape 530">
              <a:extLst>
                <a:ext uri="{FF2B5EF4-FFF2-40B4-BE49-F238E27FC236}">
                  <a16:creationId xmlns:a16="http://schemas.microsoft.com/office/drawing/2014/main" id="{8215AE96-AF73-4E6D-8B65-34115AA8BA6F}"/>
                </a:ext>
              </a:extLst>
            </p:cNvPr>
            <p:cNvSpPr txBox="1"/>
            <p:nvPr/>
          </p:nvSpPr>
          <p:spPr>
            <a:xfrm>
              <a:off x="7757219" y="1407318"/>
              <a:ext cx="890289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en" sz="1800" u="none" strike="noStrike" cap="none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Album  </a:t>
              </a:r>
            </a:p>
          </p:txBody>
        </p:sp>
        <p:sp>
          <p:nvSpPr>
            <p:cNvPr id="11" name="Shape 531">
              <a:extLst>
                <a:ext uri="{FF2B5EF4-FFF2-40B4-BE49-F238E27FC236}">
                  <a16:creationId xmlns:a16="http://schemas.microsoft.com/office/drawing/2014/main" id="{02F8FD37-5BDC-48EF-8875-71308780CC87}"/>
                </a:ext>
              </a:extLst>
            </p:cNvPr>
            <p:cNvSpPr txBox="1"/>
            <p:nvPr/>
          </p:nvSpPr>
          <p:spPr>
            <a:xfrm>
              <a:off x="7375028" y="1885950"/>
              <a:ext cx="726876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en" sz="1800" u="none" strike="noStrike" cap="none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Genre</a:t>
              </a:r>
            </a:p>
          </p:txBody>
        </p:sp>
        <p:sp>
          <p:nvSpPr>
            <p:cNvPr id="12" name="Shape 532">
              <a:extLst>
                <a:ext uri="{FF2B5EF4-FFF2-40B4-BE49-F238E27FC236}">
                  <a16:creationId xmlns:a16="http://schemas.microsoft.com/office/drawing/2014/main" id="{33CBA30B-5E55-42A4-8063-5D99A2052AA1}"/>
                </a:ext>
              </a:extLst>
            </p:cNvPr>
            <p:cNvSpPr txBox="1"/>
            <p:nvPr/>
          </p:nvSpPr>
          <p:spPr>
            <a:xfrm>
              <a:off x="8101905" y="2521743"/>
              <a:ext cx="776882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en" sz="1800" u="none" strike="noStrike" cap="none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Rating</a:t>
              </a:r>
            </a:p>
          </p:txBody>
        </p:sp>
        <p:sp>
          <p:nvSpPr>
            <p:cNvPr id="13" name="Shape 533">
              <a:extLst>
                <a:ext uri="{FF2B5EF4-FFF2-40B4-BE49-F238E27FC236}">
                  <a16:creationId xmlns:a16="http://schemas.microsoft.com/office/drawing/2014/main" id="{2A9B96F3-B9F2-428C-BD83-8D753185AADF}"/>
                </a:ext>
              </a:extLst>
            </p:cNvPr>
            <p:cNvSpPr txBox="1"/>
            <p:nvPr/>
          </p:nvSpPr>
          <p:spPr>
            <a:xfrm>
              <a:off x="7436643" y="3128962"/>
              <a:ext cx="731341" cy="35004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ct val="25000"/>
                <a:buFont typeface="Cabin"/>
                <a:buNone/>
              </a:pPr>
              <a:r>
                <a:rPr lang="en" sz="1800" u="none" strike="noStrike" cap="none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Count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97370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C5AE7-5F52-4278-9A9C-6D48CCCB2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객체와 포함관계 파악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5B4050-30F9-47BB-A768-B99F9BFD3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F41BAB-24E9-4779-A6A5-EE0664DAC050}"/>
              </a:ext>
            </a:extLst>
          </p:cNvPr>
          <p:cNvSpPr>
            <a:spLocks/>
          </p:cNvSpPr>
          <p:nvPr/>
        </p:nvSpPr>
        <p:spPr bwMode="auto">
          <a:xfrm>
            <a:off x="331225" y="1205845"/>
            <a:ext cx="667875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>
                <a:solidFill>
                  <a:srgbClr val="FF0000"/>
                </a:solidFill>
                <a:ea typeface="ＭＳ Ｐゴシック" charset="-128"/>
              </a:rPr>
              <a:t>Track  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73E838A-97CB-4198-83C3-D5BC1C16EA2F}"/>
              </a:ext>
            </a:extLst>
          </p:cNvPr>
          <p:cNvSpPr>
            <a:spLocks/>
          </p:cNvSpPr>
          <p:nvPr/>
        </p:nvSpPr>
        <p:spPr bwMode="auto">
          <a:xfrm>
            <a:off x="320675" y="1606132"/>
            <a:ext cx="690563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>
                <a:solidFill>
                  <a:srgbClr val="FF0000"/>
                </a:solidFill>
                <a:ea typeface="ＭＳ Ｐゴシック" charset="-128"/>
              </a:rPr>
              <a:t>Album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EC89E5F-0C95-4FE3-991C-2BF09648095A}"/>
              </a:ext>
            </a:extLst>
          </p:cNvPr>
          <p:cNvSpPr>
            <a:spLocks/>
          </p:cNvSpPr>
          <p:nvPr/>
        </p:nvSpPr>
        <p:spPr bwMode="auto">
          <a:xfrm>
            <a:off x="380462" y="2005945"/>
            <a:ext cx="570989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>
                <a:solidFill>
                  <a:srgbClr val="FF0000"/>
                </a:solidFill>
                <a:ea typeface="ＭＳ Ｐゴシック" charset="-128"/>
              </a:rPr>
              <a:t>Artist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87F8DFDE-A31A-4160-81B4-48255E6EDFC6}"/>
              </a:ext>
            </a:extLst>
          </p:cNvPr>
          <p:cNvSpPr>
            <a:spLocks/>
          </p:cNvSpPr>
          <p:nvPr/>
        </p:nvSpPr>
        <p:spPr bwMode="auto">
          <a:xfrm>
            <a:off x="331788" y="2406232"/>
            <a:ext cx="6699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>
                <a:solidFill>
                  <a:srgbClr val="FF0000"/>
                </a:solidFill>
                <a:ea typeface="ＭＳ Ｐゴシック" charset="-128"/>
              </a:rPr>
              <a:t>Genre</a:t>
            </a:r>
          </a:p>
        </p:txBody>
      </p:sp>
      <p:grpSp>
        <p:nvGrpSpPr>
          <p:cNvPr id="9" name="Group 2">
            <a:extLst>
              <a:ext uri="{FF2B5EF4-FFF2-40B4-BE49-F238E27FC236}">
                <a16:creationId xmlns:a16="http://schemas.microsoft.com/office/drawing/2014/main" id="{05CD1E84-DC7B-4245-91DE-1AB684243BD3}"/>
              </a:ext>
            </a:extLst>
          </p:cNvPr>
          <p:cNvGrpSpPr>
            <a:grpSpLocks/>
          </p:cNvGrpSpPr>
          <p:nvPr/>
        </p:nvGrpSpPr>
        <p:grpSpPr bwMode="auto">
          <a:xfrm>
            <a:off x="331353" y="2806045"/>
            <a:ext cx="667620" cy="1111724"/>
            <a:chOff x="589900" y="3907230"/>
            <a:chExt cx="1187166" cy="1977240"/>
          </a:xfrm>
        </p:grpSpPr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BFC8181E-A376-465E-8389-8C95898B9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510" y="4618733"/>
              <a:ext cx="877945" cy="554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025">
                  <a:solidFill>
                    <a:srgbClr val="FF0000"/>
                  </a:solidFill>
                  <a:ea typeface="ＭＳ Ｐゴシック" charset="-128"/>
                </a:rPr>
                <a:t>Len  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2E4530AC-63C9-45BF-9F90-6404F8516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00" y="3907230"/>
              <a:ext cx="1187166" cy="554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025">
                  <a:solidFill>
                    <a:srgbClr val="FF0000"/>
                  </a:solidFill>
                  <a:ea typeface="ＭＳ Ｐゴシック" charset="-128"/>
                </a:rPr>
                <a:t>Rating</a:t>
              </a: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950DE211-712F-45F2-8586-828D14EA9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682" y="5330236"/>
              <a:ext cx="1121602" cy="554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025">
                  <a:solidFill>
                    <a:srgbClr val="FF0000"/>
                  </a:solidFill>
                  <a:ea typeface="ＭＳ Ｐゴシック" charset="-128"/>
                </a:rPr>
                <a:t>Count</a:t>
              </a:r>
            </a:p>
          </p:txBody>
        </p:sp>
      </p:grpSp>
      <p:pic>
        <p:nvPicPr>
          <p:cNvPr id="13" name="Picture 10">
            <a:extLst>
              <a:ext uri="{FF2B5EF4-FFF2-40B4-BE49-F238E27FC236}">
                <a16:creationId xmlns:a16="http://schemas.microsoft.com/office/drawing/2014/main" id="{8924811F-ACD3-413B-970B-966DCC8A0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26547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6DB60CD-F8B8-423A-9058-20FA907614EC}"/>
              </a:ext>
            </a:extLst>
          </p:cNvPr>
          <p:cNvSpPr txBox="1"/>
          <p:nvPr/>
        </p:nvSpPr>
        <p:spPr>
          <a:xfrm>
            <a:off x="4048626" y="222584"/>
            <a:ext cx="4114800" cy="37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속성들의 그룹핑</a:t>
            </a:r>
          </a:p>
        </p:txBody>
      </p:sp>
    </p:spTree>
    <p:extLst>
      <p:ext uri="{BB962C8B-B14F-4D97-AF65-F5344CB8AC3E}">
        <p14:creationId xmlns:p14="http://schemas.microsoft.com/office/powerpoint/2010/main" val="31273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47F74-5BEF-4605-B362-192FC1157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데이터의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D51CC9-FC0F-4304-9DB8-EEA6C4FCB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2A189B-BB4D-44A0-ACD9-7B9F39F5A0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BF65C9-785E-4486-BDD0-A56507F2FC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652" b="24112"/>
          <a:stretch/>
        </p:blipFill>
        <p:spPr>
          <a:xfrm>
            <a:off x="629608" y="1182291"/>
            <a:ext cx="3641603" cy="36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9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C5AE7-5F52-4278-9A9C-6D48CCCB2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객체와 포함관계 파악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5B4050-30F9-47BB-A768-B99F9BFD3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8924811F-ACD3-413B-970B-966DCC8A0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634831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9">
            <a:extLst>
              <a:ext uri="{FF2B5EF4-FFF2-40B4-BE49-F238E27FC236}">
                <a16:creationId xmlns:a16="http://schemas.microsoft.com/office/drawing/2014/main" id="{EADA0C9E-9DA3-49C0-84C0-86766BAA627C}"/>
              </a:ext>
            </a:extLst>
          </p:cNvPr>
          <p:cNvSpPr>
            <a:spLocks/>
          </p:cNvSpPr>
          <p:nvPr/>
        </p:nvSpPr>
        <p:spPr bwMode="auto">
          <a:xfrm>
            <a:off x="6537242" y="956428"/>
            <a:ext cx="1322387" cy="17637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 dirty="0">
                <a:solidFill>
                  <a:srgbClr val="FF0000"/>
                </a:solidFill>
              </a:rPr>
              <a:t>Track</a:t>
            </a:r>
          </a:p>
          <a:p>
            <a:pPr algn="ctr" eaLnBrk="1" hangingPunct="1">
              <a:defRPr/>
            </a:pPr>
            <a:endParaRPr lang="en-US" altLang="en-US" sz="2025" dirty="0">
              <a:solidFill>
                <a:srgbClr val="FF0000"/>
              </a:solidFill>
            </a:endParaRPr>
          </a:p>
          <a:p>
            <a:pPr algn="ctr" eaLnBrk="1" hangingPunct="1">
              <a:defRPr/>
            </a:pPr>
            <a:r>
              <a:rPr lang="en-US" altLang="en-US" sz="2025" dirty="0">
                <a:solidFill>
                  <a:srgbClr val="FF0000"/>
                </a:solidFill>
              </a:rPr>
              <a:t>Rating</a:t>
            </a:r>
          </a:p>
          <a:p>
            <a:pPr algn="ctr" eaLnBrk="1" hangingPunct="1">
              <a:defRPr/>
            </a:pPr>
            <a:r>
              <a:rPr lang="en-US" altLang="en-US" sz="2025" dirty="0">
                <a:solidFill>
                  <a:srgbClr val="FF0000"/>
                </a:solidFill>
              </a:rPr>
              <a:t>Len</a:t>
            </a:r>
          </a:p>
          <a:p>
            <a:pPr algn="ctr" eaLnBrk="1" hangingPunct="1">
              <a:defRPr/>
            </a:pPr>
            <a:r>
              <a:rPr lang="en-US" altLang="en-US" sz="2025" dirty="0">
                <a:solidFill>
                  <a:srgbClr val="FF0000"/>
                </a:solidFill>
              </a:rPr>
              <a:t>Count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553CB336-23B7-4451-B37F-A727E2BE75A6}"/>
              </a:ext>
            </a:extLst>
          </p:cNvPr>
          <p:cNvSpPr>
            <a:spLocks/>
          </p:cNvSpPr>
          <p:nvPr/>
        </p:nvSpPr>
        <p:spPr bwMode="auto">
          <a:xfrm>
            <a:off x="3393992" y="2086728"/>
            <a:ext cx="1322387" cy="793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>
                <a:solidFill>
                  <a:srgbClr val="FF0000"/>
                </a:solidFill>
              </a:rPr>
              <a:t>Album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7B6AE948-B642-4644-BF40-6EC46FAE7985}"/>
              </a:ext>
            </a:extLst>
          </p:cNvPr>
          <p:cNvSpPr>
            <a:spLocks/>
          </p:cNvSpPr>
          <p:nvPr/>
        </p:nvSpPr>
        <p:spPr bwMode="auto">
          <a:xfrm>
            <a:off x="1215942" y="1072315"/>
            <a:ext cx="1320800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 dirty="0">
                <a:solidFill>
                  <a:srgbClr val="FF0000"/>
                </a:solidFill>
              </a:rPr>
              <a:t>Artist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269C96-0915-4F24-AB87-EFF0C8E54324}"/>
              </a:ext>
            </a:extLst>
          </p:cNvPr>
          <p:cNvSpPr>
            <a:spLocks/>
          </p:cNvSpPr>
          <p:nvPr/>
        </p:nvSpPr>
        <p:spPr bwMode="auto">
          <a:xfrm>
            <a:off x="4759242" y="3286878"/>
            <a:ext cx="1320800" cy="793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>
                <a:solidFill>
                  <a:srgbClr val="FF0000"/>
                </a:solidFill>
              </a:rPr>
              <a:t>Genre</a:t>
            </a: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855E55D-D253-46ED-A7DE-0E9FBCB83CF2}"/>
              </a:ext>
            </a:extLst>
          </p:cNvPr>
          <p:cNvSpPr>
            <a:spLocks/>
          </p:cNvSpPr>
          <p:nvPr/>
        </p:nvSpPr>
        <p:spPr bwMode="auto">
          <a:xfrm>
            <a:off x="331225" y="1205845"/>
            <a:ext cx="667875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>
                <a:solidFill>
                  <a:srgbClr val="FF0000"/>
                </a:solidFill>
                <a:ea typeface="ＭＳ Ｐゴシック" charset="-128"/>
              </a:rPr>
              <a:t>Track  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26D7187A-D77D-4A87-BAB8-F95D0CC24CBE}"/>
              </a:ext>
            </a:extLst>
          </p:cNvPr>
          <p:cNvSpPr>
            <a:spLocks/>
          </p:cNvSpPr>
          <p:nvPr/>
        </p:nvSpPr>
        <p:spPr bwMode="auto">
          <a:xfrm>
            <a:off x="320675" y="1606132"/>
            <a:ext cx="690563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>
                <a:solidFill>
                  <a:srgbClr val="FF0000"/>
                </a:solidFill>
                <a:ea typeface="ＭＳ Ｐゴシック" charset="-128"/>
              </a:rPr>
              <a:t>Album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0996DFA7-244B-49FE-AC32-96D8A1BF7AB2}"/>
              </a:ext>
            </a:extLst>
          </p:cNvPr>
          <p:cNvSpPr>
            <a:spLocks/>
          </p:cNvSpPr>
          <p:nvPr/>
        </p:nvSpPr>
        <p:spPr bwMode="auto">
          <a:xfrm>
            <a:off x="380462" y="2005945"/>
            <a:ext cx="570989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>
                <a:solidFill>
                  <a:srgbClr val="FF0000"/>
                </a:solidFill>
                <a:ea typeface="ＭＳ Ｐゴシック" charset="-128"/>
              </a:rPr>
              <a:t>Artist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8BE5571-9AFA-4A8F-B970-99FF86B624D9}"/>
              </a:ext>
            </a:extLst>
          </p:cNvPr>
          <p:cNvSpPr>
            <a:spLocks/>
          </p:cNvSpPr>
          <p:nvPr/>
        </p:nvSpPr>
        <p:spPr bwMode="auto">
          <a:xfrm>
            <a:off x="331788" y="2406232"/>
            <a:ext cx="6699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>
                <a:solidFill>
                  <a:srgbClr val="FF0000"/>
                </a:solidFill>
                <a:ea typeface="ＭＳ Ｐゴシック" charset="-128"/>
              </a:rPr>
              <a:t>Genre</a:t>
            </a: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A63C5A69-3C1A-4AEC-B25C-8A281F468B03}"/>
              </a:ext>
            </a:extLst>
          </p:cNvPr>
          <p:cNvGrpSpPr>
            <a:grpSpLocks/>
          </p:cNvGrpSpPr>
          <p:nvPr/>
        </p:nvGrpSpPr>
        <p:grpSpPr bwMode="auto">
          <a:xfrm>
            <a:off x="331353" y="2806045"/>
            <a:ext cx="667620" cy="1111724"/>
            <a:chOff x="589900" y="3907230"/>
            <a:chExt cx="1187166" cy="1977240"/>
          </a:xfrm>
        </p:grpSpPr>
        <p:sp>
          <p:nvSpPr>
            <p:cNvPr id="23" name="Rectangle 3">
              <a:extLst>
                <a:ext uri="{FF2B5EF4-FFF2-40B4-BE49-F238E27FC236}">
                  <a16:creationId xmlns:a16="http://schemas.microsoft.com/office/drawing/2014/main" id="{4BECF644-D320-4C35-85A1-0D050B0F5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510" y="4618733"/>
              <a:ext cx="877945" cy="554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025">
                  <a:solidFill>
                    <a:srgbClr val="FF0000"/>
                  </a:solidFill>
                  <a:ea typeface="ＭＳ Ｐゴシック" charset="-128"/>
                </a:rPr>
                <a:t>Len  </a:t>
              </a:r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07437A4D-8DB9-4D1B-A015-D505AE28E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00" y="3907230"/>
              <a:ext cx="1187166" cy="554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025">
                  <a:solidFill>
                    <a:srgbClr val="FF0000"/>
                  </a:solidFill>
                  <a:ea typeface="ＭＳ Ｐゴシック" charset="-128"/>
                </a:rPr>
                <a:t>Rating</a:t>
              </a:r>
            </a:p>
          </p:txBody>
        </p:sp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6E96BE67-1064-4EE0-8FDA-818AB9F55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682" y="5330236"/>
              <a:ext cx="1121602" cy="554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025">
                  <a:solidFill>
                    <a:srgbClr val="FF0000"/>
                  </a:solidFill>
                  <a:ea typeface="ＭＳ Ｐゴシック" charset="-128"/>
                </a:rPr>
                <a:t>Count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893D54F-FC81-4890-9A04-A0CDBF63E3E4}"/>
              </a:ext>
            </a:extLst>
          </p:cNvPr>
          <p:cNvSpPr txBox="1"/>
          <p:nvPr/>
        </p:nvSpPr>
        <p:spPr>
          <a:xfrm>
            <a:off x="4048626" y="222584"/>
            <a:ext cx="4114800" cy="37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속성들의 그룹핑</a:t>
            </a:r>
          </a:p>
        </p:txBody>
      </p:sp>
    </p:spTree>
    <p:extLst>
      <p:ext uri="{BB962C8B-B14F-4D97-AF65-F5344CB8AC3E}">
        <p14:creationId xmlns:p14="http://schemas.microsoft.com/office/powerpoint/2010/main" val="379485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F1242-59C5-45BA-9035-A64E3351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포함관계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9A1BC5-934C-46E6-A66B-1ABFA3FD3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976437"/>
            <a:ext cx="8229600" cy="2319712"/>
          </a:xfrm>
        </p:spPr>
        <p:txBody>
          <a:bodyPr/>
          <a:lstStyle/>
          <a:p>
            <a:r>
              <a:rPr lang="en-US" altLang="ko-KR"/>
              <a:t>Album</a:t>
            </a:r>
            <a:r>
              <a:rPr lang="ko-KR" altLang="en-US"/>
              <a:t> </a:t>
            </a:r>
            <a:r>
              <a:rPr lang="en-US" altLang="ko-KR"/>
              <a:t>belongs</a:t>
            </a:r>
            <a:r>
              <a:rPr lang="ko-KR" altLang="en-US"/>
              <a:t> </a:t>
            </a:r>
            <a:r>
              <a:rPr lang="en-US" altLang="ko-KR"/>
              <a:t>to</a:t>
            </a:r>
            <a:r>
              <a:rPr lang="ko-KR" altLang="en-US"/>
              <a:t> </a:t>
            </a:r>
            <a:r>
              <a:rPr lang="en-US" altLang="ko-KR"/>
              <a:t>Artist</a:t>
            </a:r>
          </a:p>
          <a:p>
            <a:r>
              <a:rPr lang="ko-KR" altLang="en-US"/>
              <a:t>앨범은 아티스트에 포함된다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즉 한 명의 아티스트가 여러명의 앨범을 가질 수 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0AAC28-6852-4658-A458-C1D04D68A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907E7A15-DD2F-47F4-9E16-F4DEE218D2AA}"/>
              </a:ext>
            </a:extLst>
          </p:cNvPr>
          <p:cNvSpPr>
            <a:spLocks/>
          </p:cNvSpPr>
          <p:nvPr/>
        </p:nvSpPr>
        <p:spPr bwMode="auto">
          <a:xfrm>
            <a:off x="4049713" y="2598070"/>
            <a:ext cx="1322387" cy="793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 dirty="0">
                <a:solidFill>
                  <a:srgbClr val="FF0000"/>
                </a:solidFill>
              </a:rPr>
              <a:t>Album</a:t>
            </a: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8B9E47F0-7AA0-4527-9AE6-82B11C871207}"/>
              </a:ext>
            </a:extLst>
          </p:cNvPr>
          <p:cNvSpPr>
            <a:spLocks/>
          </p:cNvSpPr>
          <p:nvPr/>
        </p:nvSpPr>
        <p:spPr bwMode="auto">
          <a:xfrm>
            <a:off x="1871663" y="1583657"/>
            <a:ext cx="1320800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 dirty="0">
                <a:solidFill>
                  <a:srgbClr val="FF0000"/>
                </a:solidFill>
              </a:rPr>
              <a:t>Artist</a:t>
            </a:r>
          </a:p>
        </p:txBody>
      </p:sp>
      <p:sp>
        <p:nvSpPr>
          <p:cNvPr id="9" name="Line 14">
            <a:extLst>
              <a:ext uri="{FF2B5EF4-FFF2-40B4-BE49-F238E27FC236}">
                <a16:creationId xmlns:a16="http://schemas.microsoft.com/office/drawing/2014/main" id="{83F8764F-CF6C-478B-B012-CACE7D7668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0838" y="2486945"/>
            <a:ext cx="1050925" cy="493712"/>
          </a:xfrm>
          <a:prstGeom prst="line">
            <a:avLst/>
          </a:prstGeom>
          <a:noFill/>
          <a:ln w="88900">
            <a:solidFill>
              <a:schemeClr val="tx1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>
              <a:solidFill>
                <a:srgbClr val="FF0000"/>
              </a:solidFill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D22B3561-4D56-4251-AE6A-32F32EF95513}"/>
              </a:ext>
            </a:extLst>
          </p:cNvPr>
          <p:cNvSpPr>
            <a:spLocks/>
          </p:cNvSpPr>
          <p:nvPr/>
        </p:nvSpPr>
        <p:spPr bwMode="auto">
          <a:xfrm>
            <a:off x="3592330" y="2039033"/>
            <a:ext cx="1121141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>
                <a:solidFill>
                  <a:srgbClr val="FF0000"/>
                </a:solidFill>
                <a:ea typeface="ＭＳ Ｐゴシック" charset="-128"/>
              </a:rPr>
              <a:t>belongs-to</a:t>
            </a:r>
          </a:p>
        </p:txBody>
      </p:sp>
    </p:spTree>
    <p:extLst>
      <p:ext uri="{BB962C8B-B14F-4D97-AF65-F5344CB8AC3E}">
        <p14:creationId xmlns:p14="http://schemas.microsoft.com/office/powerpoint/2010/main" val="33322751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C5AE7-5F52-4278-9A9C-6D48CCCB2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객체와 포함관계 파악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5B4050-30F9-47BB-A768-B99F9BFD3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8924811F-ACD3-413B-970B-966DCC8A0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634831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9">
            <a:extLst>
              <a:ext uri="{FF2B5EF4-FFF2-40B4-BE49-F238E27FC236}">
                <a16:creationId xmlns:a16="http://schemas.microsoft.com/office/drawing/2014/main" id="{EADA0C9E-9DA3-49C0-84C0-86766BAA627C}"/>
              </a:ext>
            </a:extLst>
          </p:cNvPr>
          <p:cNvSpPr>
            <a:spLocks/>
          </p:cNvSpPr>
          <p:nvPr/>
        </p:nvSpPr>
        <p:spPr bwMode="auto">
          <a:xfrm>
            <a:off x="6537242" y="956428"/>
            <a:ext cx="1322387" cy="17637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 dirty="0">
                <a:solidFill>
                  <a:srgbClr val="FF0000"/>
                </a:solidFill>
              </a:rPr>
              <a:t>Track</a:t>
            </a:r>
          </a:p>
          <a:p>
            <a:pPr algn="ctr" eaLnBrk="1" hangingPunct="1">
              <a:defRPr/>
            </a:pPr>
            <a:endParaRPr lang="en-US" altLang="en-US" sz="2025" dirty="0">
              <a:solidFill>
                <a:srgbClr val="FF0000"/>
              </a:solidFill>
            </a:endParaRPr>
          </a:p>
          <a:p>
            <a:pPr algn="ctr" eaLnBrk="1" hangingPunct="1">
              <a:defRPr/>
            </a:pPr>
            <a:r>
              <a:rPr lang="en-US" altLang="en-US" sz="2025" dirty="0">
                <a:solidFill>
                  <a:srgbClr val="FF0000"/>
                </a:solidFill>
              </a:rPr>
              <a:t>Rating</a:t>
            </a:r>
          </a:p>
          <a:p>
            <a:pPr algn="ctr" eaLnBrk="1" hangingPunct="1">
              <a:defRPr/>
            </a:pPr>
            <a:r>
              <a:rPr lang="en-US" altLang="en-US" sz="2025" dirty="0">
                <a:solidFill>
                  <a:srgbClr val="FF0000"/>
                </a:solidFill>
              </a:rPr>
              <a:t>Len</a:t>
            </a:r>
          </a:p>
          <a:p>
            <a:pPr algn="ctr" eaLnBrk="1" hangingPunct="1">
              <a:defRPr/>
            </a:pPr>
            <a:r>
              <a:rPr lang="en-US" altLang="en-US" sz="2025" dirty="0">
                <a:solidFill>
                  <a:srgbClr val="FF0000"/>
                </a:solidFill>
              </a:rPr>
              <a:t>Count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553CB336-23B7-4451-B37F-A727E2BE75A6}"/>
              </a:ext>
            </a:extLst>
          </p:cNvPr>
          <p:cNvSpPr>
            <a:spLocks/>
          </p:cNvSpPr>
          <p:nvPr/>
        </p:nvSpPr>
        <p:spPr bwMode="auto">
          <a:xfrm>
            <a:off x="3393992" y="2086728"/>
            <a:ext cx="1322387" cy="793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>
                <a:solidFill>
                  <a:srgbClr val="FF0000"/>
                </a:solidFill>
              </a:rPr>
              <a:t>Album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7B6AE948-B642-4644-BF40-6EC46FAE7985}"/>
              </a:ext>
            </a:extLst>
          </p:cNvPr>
          <p:cNvSpPr>
            <a:spLocks/>
          </p:cNvSpPr>
          <p:nvPr/>
        </p:nvSpPr>
        <p:spPr bwMode="auto">
          <a:xfrm>
            <a:off x="1215942" y="1072315"/>
            <a:ext cx="1320800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 dirty="0">
                <a:solidFill>
                  <a:srgbClr val="FF0000"/>
                </a:solidFill>
              </a:rPr>
              <a:t>Artist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269C96-0915-4F24-AB87-EFF0C8E54324}"/>
              </a:ext>
            </a:extLst>
          </p:cNvPr>
          <p:cNvSpPr>
            <a:spLocks/>
          </p:cNvSpPr>
          <p:nvPr/>
        </p:nvSpPr>
        <p:spPr bwMode="auto">
          <a:xfrm>
            <a:off x="4759242" y="3286878"/>
            <a:ext cx="1320800" cy="793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>
                <a:solidFill>
                  <a:srgbClr val="FF0000"/>
                </a:solidFill>
              </a:rPr>
              <a:t>Genre</a:t>
            </a: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0855E55D-D253-46ED-A7DE-0E9FBCB83CF2}"/>
              </a:ext>
            </a:extLst>
          </p:cNvPr>
          <p:cNvSpPr>
            <a:spLocks/>
          </p:cNvSpPr>
          <p:nvPr/>
        </p:nvSpPr>
        <p:spPr bwMode="auto">
          <a:xfrm>
            <a:off x="331225" y="1205845"/>
            <a:ext cx="667875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>
                <a:solidFill>
                  <a:srgbClr val="FF0000"/>
                </a:solidFill>
                <a:ea typeface="ＭＳ Ｐゴシック" charset="-128"/>
              </a:rPr>
              <a:t>Track  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26D7187A-D77D-4A87-BAB8-F95D0CC24CBE}"/>
              </a:ext>
            </a:extLst>
          </p:cNvPr>
          <p:cNvSpPr>
            <a:spLocks/>
          </p:cNvSpPr>
          <p:nvPr/>
        </p:nvSpPr>
        <p:spPr bwMode="auto">
          <a:xfrm>
            <a:off x="320675" y="1606132"/>
            <a:ext cx="690563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>
                <a:solidFill>
                  <a:srgbClr val="FF0000"/>
                </a:solidFill>
                <a:ea typeface="ＭＳ Ｐゴシック" charset="-128"/>
              </a:rPr>
              <a:t>Album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0996DFA7-244B-49FE-AC32-96D8A1BF7AB2}"/>
              </a:ext>
            </a:extLst>
          </p:cNvPr>
          <p:cNvSpPr>
            <a:spLocks/>
          </p:cNvSpPr>
          <p:nvPr/>
        </p:nvSpPr>
        <p:spPr bwMode="auto">
          <a:xfrm>
            <a:off x="380462" y="2005945"/>
            <a:ext cx="570989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>
                <a:solidFill>
                  <a:srgbClr val="FF0000"/>
                </a:solidFill>
                <a:ea typeface="ＭＳ Ｐゴシック" charset="-128"/>
              </a:rPr>
              <a:t>Artist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8BE5571-9AFA-4A8F-B970-99FF86B624D9}"/>
              </a:ext>
            </a:extLst>
          </p:cNvPr>
          <p:cNvSpPr>
            <a:spLocks/>
          </p:cNvSpPr>
          <p:nvPr/>
        </p:nvSpPr>
        <p:spPr bwMode="auto">
          <a:xfrm>
            <a:off x="331788" y="2406232"/>
            <a:ext cx="66992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>
                <a:solidFill>
                  <a:srgbClr val="FF0000"/>
                </a:solidFill>
                <a:ea typeface="ＭＳ Ｐゴシック" charset="-128"/>
              </a:rPr>
              <a:t>Genre</a:t>
            </a:r>
          </a:p>
        </p:txBody>
      </p:sp>
      <p:grpSp>
        <p:nvGrpSpPr>
          <p:cNvPr id="22" name="Group 2">
            <a:extLst>
              <a:ext uri="{FF2B5EF4-FFF2-40B4-BE49-F238E27FC236}">
                <a16:creationId xmlns:a16="http://schemas.microsoft.com/office/drawing/2014/main" id="{A63C5A69-3C1A-4AEC-B25C-8A281F468B03}"/>
              </a:ext>
            </a:extLst>
          </p:cNvPr>
          <p:cNvGrpSpPr>
            <a:grpSpLocks/>
          </p:cNvGrpSpPr>
          <p:nvPr/>
        </p:nvGrpSpPr>
        <p:grpSpPr bwMode="auto">
          <a:xfrm>
            <a:off x="331353" y="2806045"/>
            <a:ext cx="667620" cy="1111724"/>
            <a:chOff x="589900" y="3907230"/>
            <a:chExt cx="1187166" cy="1977240"/>
          </a:xfrm>
        </p:grpSpPr>
        <p:sp>
          <p:nvSpPr>
            <p:cNvPr id="23" name="Rectangle 3">
              <a:extLst>
                <a:ext uri="{FF2B5EF4-FFF2-40B4-BE49-F238E27FC236}">
                  <a16:creationId xmlns:a16="http://schemas.microsoft.com/office/drawing/2014/main" id="{4BECF644-D320-4C35-85A1-0D050B0F5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510" y="4618733"/>
              <a:ext cx="877945" cy="554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025">
                  <a:solidFill>
                    <a:srgbClr val="FF0000"/>
                  </a:solidFill>
                  <a:ea typeface="ＭＳ Ｐゴシック" charset="-128"/>
                </a:rPr>
                <a:t>Len  </a:t>
              </a:r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07437A4D-8DB9-4D1B-A015-D505AE28E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00" y="3907230"/>
              <a:ext cx="1187166" cy="554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025">
                  <a:solidFill>
                    <a:srgbClr val="FF0000"/>
                  </a:solidFill>
                  <a:ea typeface="ＭＳ Ｐゴシック" charset="-128"/>
                </a:rPr>
                <a:t>Rating</a:t>
              </a:r>
            </a:p>
          </p:txBody>
        </p:sp>
        <p:sp>
          <p:nvSpPr>
            <p:cNvPr id="25" name="Rectangle 8">
              <a:extLst>
                <a:ext uri="{FF2B5EF4-FFF2-40B4-BE49-F238E27FC236}">
                  <a16:creationId xmlns:a16="http://schemas.microsoft.com/office/drawing/2014/main" id="{6E96BE67-1064-4EE0-8FDA-818AB9F55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682" y="5330236"/>
              <a:ext cx="1121602" cy="554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eaLnBrk="0" hangingPunct="0"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FFFFFF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en-US" sz="2025">
                  <a:solidFill>
                    <a:srgbClr val="FF0000"/>
                  </a:solidFill>
                  <a:ea typeface="ＭＳ Ｐゴシック" charset="-128"/>
                </a:rPr>
                <a:t>Count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5A91128-B7C8-4546-B84B-C8025B6F2F73}"/>
              </a:ext>
            </a:extLst>
          </p:cNvPr>
          <p:cNvSpPr txBox="1"/>
          <p:nvPr/>
        </p:nvSpPr>
        <p:spPr>
          <a:xfrm>
            <a:off x="4048626" y="222584"/>
            <a:ext cx="4114800" cy="37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객체들간의 포함관계를 파악하자</a:t>
            </a:r>
          </a:p>
        </p:txBody>
      </p:sp>
    </p:spTree>
    <p:extLst>
      <p:ext uri="{BB962C8B-B14F-4D97-AF65-F5344CB8AC3E}">
        <p14:creationId xmlns:p14="http://schemas.microsoft.com/office/powerpoint/2010/main" val="54525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6224B-0E8E-40BF-8CF7-CD3E75F7D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객체와 포함관계 파악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D2C93B-AD87-4131-AB54-DD1E523B7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31616-C2F8-4B81-8888-0066EF728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1D1FF58A-FC5C-4AFB-A84A-FEB5A3E0C8FB}"/>
              </a:ext>
            </a:extLst>
          </p:cNvPr>
          <p:cNvSpPr>
            <a:spLocks/>
          </p:cNvSpPr>
          <p:nvPr/>
        </p:nvSpPr>
        <p:spPr bwMode="auto">
          <a:xfrm>
            <a:off x="6525210" y="1329406"/>
            <a:ext cx="1322387" cy="17637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 dirty="0">
                <a:solidFill>
                  <a:srgbClr val="FF0000"/>
                </a:solidFill>
              </a:rPr>
              <a:t>Track</a:t>
            </a:r>
          </a:p>
          <a:p>
            <a:pPr algn="ctr" eaLnBrk="1" hangingPunct="1">
              <a:defRPr/>
            </a:pPr>
            <a:endParaRPr lang="en-US" altLang="en-US" sz="2025" dirty="0">
              <a:solidFill>
                <a:srgbClr val="FF0000"/>
              </a:solidFill>
            </a:endParaRPr>
          </a:p>
          <a:p>
            <a:pPr algn="ctr" eaLnBrk="1" hangingPunct="1">
              <a:defRPr/>
            </a:pPr>
            <a:r>
              <a:rPr lang="en-US" altLang="en-US" sz="2025" dirty="0">
                <a:solidFill>
                  <a:srgbClr val="FF0000"/>
                </a:solidFill>
              </a:rPr>
              <a:t>Rating</a:t>
            </a:r>
          </a:p>
          <a:p>
            <a:pPr algn="ctr" eaLnBrk="1" hangingPunct="1">
              <a:defRPr/>
            </a:pPr>
            <a:r>
              <a:rPr lang="en-US" altLang="en-US" sz="2025" dirty="0">
                <a:solidFill>
                  <a:srgbClr val="FF0000"/>
                </a:solidFill>
              </a:rPr>
              <a:t>Len</a:t>
            </a:r>
          </a:p>
          <a:p>
            <a:pPr algn="ctr" eaLnBrk="1" hangingPunct="1">
              <a:defRPr/>
            </a:pPr>
            <a:r>
              <a:rPr lang="en-US" altLang="en-US" sz="2025" dirty="0">
                <a:solidFill>
                  <a:srgbClr val="FF0000"/>
                </a:solidFill>
              </a:rPr>
              <a:t>Count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0538715E-C683-44BD-AF47-E6FC04884D7D}"/>
              </a:ext>
            </a:extLst>
          </p:cNvPr>
          <p:cNvSpPr>
            <a:spLocks/>
          </p:cNvSpPr>
          <p:nvPr/>
        </p:nvSpPr>
        <p:spPr bwMode="auto">
          <a:xfrm>
            <a:off x="3381960" y="2459706"/>
            <a:ext cx="1322387" cy="793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 dirty="0">
                <a:solidFill>
                  <a:srgbClr val="FF0000"/>
                </a:solidFill>
              </a:rPr>
              <a:t>Album</a:t>
            </a:r>
          </a:p>
        </p:txBody>
      </p:sp>
      <p:sp>
        <p:nvSpPr>
          <p:cNvPr id="7" name="Line 11">
            <a:extLst>
              <a:ext uri="{FF2B5EF4-FFF2-40B4-BE49-F238E27FC236}">
                <a16:creationId xmlns:a16="http://schemas.microsoft.com/office/drawing/2014/main" id="{25033E34-F086-4D47-8FFE-82F6519A3872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842460" y="2137443"/>
            <a:ext cx="1520825" cy="641350"/>
          </a:xfrm>
          <a:prstGeom prst="line">
            <a:avLst/>
          </a:prstGeom>
          <a:noFill/>
          <a:ln w="88900">
            <a:solidFill>
              <a:schemeClr val="tx1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>
              <a:solidFill>
                <a:srgbClr val="FF0000"/>
              </a:solidFill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E523AB4D-C0B9-44C7-9C0A-5E5A44691975}"/>
              </a:ext>
            </a:extLst>
          </p:cNvPr>
          <p:cNvSpPr>
            <a:spLocks/>
          </p:cNvSpPr>
          <p:nvPr/>
        </p:nvSpPr>
        <p:spPr bwMode="auto">
          <a:xfrm>
            <a:off x="5188352" y="2792844"/>
            <a:ext cx="1121141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>
                <a:solidFill>
                  <a:srgbClr val="FF0000"/>
                </a:solidFill>
                <a:ea typeface="ＭＳ Ｐゴシック" charset="-128"/>
              </a:rPr>
              <a:t>belongs-to</a:t>
            </a: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6770A3AF-3DCF-4767-8220-8EB26EA06DED}"/>
              </a:ext>
            </a:extLst>
          </p:cNvPr>
          <p:cNvSpPr>
            <a:spLocks/>
          </p:cNvSpPr>
          <p:nvPr/>
        </p:nvSpPr>
        <p:spPr bwMode="auto">
          <a:xfrm>
            <a:off x="1203910" y="1445293"/>
            <a:ext cx="1320800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 dirty="0">
                <a:solidFill>
                  <a:srgbClr val="FF0000"/>
                </a:solidFill>
              </a:rPr>
              <a:t>Artist</a:t>
            </a:r>
          </a:p>
        </p:txBody>
      </p:sp>
      <p:sp>
        <p:nvSpPr>
          <p:cNvPr id="10" name="Line 14">
            <a:extLst>
              <a:ext uri="{FF2B5EF4-FFF2-40B4-BE49-F238E27FC236}">
                <a16:creationId xmlns:a16="http://schemas.microsoft.com/office/drawing/2014/main" id="{CE05C97F-8C8A-4DD0-81F6-5492317AF12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3085" y="2348581"/>
            <a:ext cx="1050925" cy="493712"/>
          </a:xfrm>
          <a:prstGeom prst="line">
            <a:avLst/>
          </a:prstGeom>
          <a:noFill/>
          <a:ln w="88900">
            <a:solidFill>
              <a:schemeClr val="tx1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>
              <a:solidFill>
                <a:srgbClr val="FF0000"/>
              </a:solidFill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BC0C0CA6-6113-41B6-8ABC-5384B3BBBEC1}"/>
              </a:ext>
            </a:extLst>
          </p:cNvPr>
          <p:cNvSpPr>
            <a:spLocks/>
          </p:cNvSpPr>
          <p:nvPr/>
        </p:nvSpPr>
        <p:spPr bwMode="auto">
          <a:xfrm>
            <a:off x="2924577" y="1900669"/>
            <a:ext cx="1121141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>
                <a:solidFill>
                  <a:srgbClr val="FF0000"/>
                </a:solidFill>
                <a:ea typeface="ＭＳ Ｐゴシック" charset="-128"/>
              </a:rPr>
              <a:t>belongs-to</a:t>
            </a: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50B113BE-01B4-4086-A4EF-924020792371}"/>
              </a:ext>
            </a:extLst>
          </p:cNvPr>
          <p:cNvSpPr>
            <a:spLocks/>
          </p:cNvSpPr>
          <p:nvPr/>
        </p:nvSpPr>
        <p:spPr bwMode="auto">
          <a:xfrm>
            <a:off x="4747210" y="3659856"/>
            <a:ext cx="1320800" cy="793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 dirty="0">
                <a:solidFill>
                  <a:srgbClr val="FF0000"/>
                </a:solidFill>
              </a:rPr>
              <a:t>Genre</a:t>
            </a:r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D3CE554A-FED3-47A5-81AC-456EA04E2E56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6242635" y="3115343"/>
            <a:ext cx="692150" cy="839788"/>
          </a:xfrm>
          <a:prstGeom prst="line">
            <a:avLst/>
          </a:prstGeom>
          <a:noFill/>
          <a:ln w="88900">
            <a:solidFill>
              <a:schemeClr val="tx1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>
              <a:solidFill>
                <a:srgbClr val="FF0000"/>
              </a:solidFill>
            </a:endParaRPr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32A54260-75ED-41E6-A1A0-D6C07AAF2D29}"/>
              </a:ext>
            </a:extLst>
          </p:cNvPr>
          <p:cNvSpPr>
            <a:spLocks/>
          </p:cNvSpPr>
          <p:nvPr/>
        </p:nvSpPr>
        <p:spPr bwMode="auto">
          <a:xfrm>
            <a:off x="6624246" y="3607231"/>
            <a:ext cx="1121141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>
                <a:solidFill>
                  <a:srgbClr val="FF0000"/>
                </a:solidFill>
                <a:ea typeface="ＭＳ Ｐゴシック" charset="-128"/>
              </a:rPr>
              <a:t>belongs-to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F851A03A-2314-4264-8237-4948F9B28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47" y="4610768"/>
            <a:ext cx="64150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1112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F1242-59C5-45BA-9035-A64E3351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포함관계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9A1BC5-934C-46E6-A66B-1ABFA3FD3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976437"/>
            <a:ext cx="8229600" cy="2319712"/>
          </a:xfrm>
        </p:spPr>
        <p:txBody>
          <a:bodyPr/>
          <a:lstStyle/>
          <a:p>
            <a:r>
              <a:rPr lang="en-US" altLang="ko-KR"/>
              <a:t>Album</a:t>
            </a:r>
            <a:r>
              <a:rPr lang="ko-KR" altLang="en-US"/>
              <a:t> </a:t>
            </a:r>
            <a:r>
              <a:rPr lang="en-US" altLang="ko-KR"/>
              <a:t>belongs</a:t>
            </a:r>
            <a:r>
              <a:rPr lang="ko-KR" altLang="en-US"/>
              <a:t> </a:t>
            </a:r>
            <a:r>
              <a:rPr lang="en-US" altLang="ko-KR"/>
              <a:t>to</a:t>
            </a:r>
            <a:r>
              <a:rPr lang="ko-KR" altLang="en-US"/>
              <a:t> </a:t>
            </a:r>
            <a:r>
              <a:rPr lang="en-US" altLang="ko-KR"/>
              <a:t>Artist</a:t>
            </a:r>
          </a:p>
          <a:p>
            <a:r>
              <a:rPr lang="ko-KR" altLang="en-US"/>
              <a:t>앨범은 아티스트에 포함된다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즉 한 명의 아티스트가 여러명의 앨범을 가질 수 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0AAC28-6852-4658-A458-C1D04D68A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907E7A15-DD2F-47F4-9E16-F4DEE218D2AA}"/>
              </a:ext>
            </a:extLst>
          </p:cNvPr>
          <p:cNvSpPr>
            <a:spLocks/>
          </p:cNvSpPr>
          <p:nvPr/>
        </p:nvSpPr>
        <p:spPr bwMode="auto">
          <a:xfrm>
            <a:off x="4049713" y="2598070"/>
            <a:ext cx="1322387" cy="793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 dirty="0">
                <a:solidFill>
                  <a:srgbClr val="FF0000"/>
                </a:solidFill>
              </a:rPr>
              <a:t>Album</a:t>
            </a: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8B9E47F0-7AA0-4527-9AE6-82B11C871207}"/>
              </a:ext>
            </a:extLst>
          </p:cNvPr>
          <p:cNvSpPr>
            <a:spLocks/>
          </p:cNvSpPr>
          <p:nvPr/>
        </p:nvSpPr>
        <p:spPr bwMode="auto">
          <a:xfrm>
            <a:off x="1871663" y="1583657"/>
            <a:ext cx="1320800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 dirty="0">
                <a:solidFill>
                  <a:srgbClr val="FF0000"/>
                </a:solidFill>
              </a:rPr>
              <a:t>Artist</a:t>
            </a:r>
          </a:p>
        </p:txBody>
      </p:sp>
      <p:sp>
        <p:nvSpPr>
          <p:cNvPr id="9" name="Line 14">
            <a:extLst>
              <a:ext uri="{FF2B5EF4-FFF2-40B4-BE49-F238E27FC236}">
                <a16:creationId xmlns:a16="http://schemas.microsoft.com/office/drawing/2014/main" id="{83F8764F-CF6C-478B-B012-CACE7D7668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0838" y="2486945"/>
            <a:ext cx="1050925" cy="493712"/>
          </a:xfrm>
          <a:prstGeom prst="line">
            <a:avLst/>
          </a:prstGeom>
          <a:noFill/>
          <a:ln w="88900">
            <a:solidFill>
              <a:schemeClr val="tx1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>
              <a:solidFill>
                <a:srgbClr val="FF0000"/>
              </a:solidFill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D22B3561-4D56-4251-AE6A-32F32EF95513}"/>
              </a:ext>
            </a:extLst>
          </p:cNvPr>
          <p:cNvSpPr>
            <a:spLocks/>
          </p:cNvSpPr>
          <p:nvPr/>
        </p:nvSpPr>
        <p:spPr bwMode="auto">
          <a:xfrm>
            <a:off x="3592330" y="2039033"/>
            <a:ext cx="1121141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>
                <a:solidFill>
                  <a:srgbClr val="FF0000"/>
                </a:solidFill>
                <a:ea typeface="ＭＳ Ｐゴシック" charset="-128"/>
              </a:rPr>
              <a:t>belongs-to</a:t>
            </a:r>
          </a:p>
        </p:txBody>
      </p:sp>
    </p:spTree>
    <p:extLst>
      <p:ext uri="{BB962C8B-B14F-4D97-AF65-F5344CB8AC3E}">
        <p14:creationId xmlns:p14="http://schemas.microsoft.com/office/powerpoint/2010/main" val="2004930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F1242-59C5-45BA-9035-A64E3351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포함관계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9A1BC5-934C-46E6-A66B-1ABFA3FD3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976437"/>
            <a:ext cx="8229600" cy="2319712"/>
          </a:xfrm>
        </p:spPr>
        <p:txBody>
          <a:bodyPr/>
          <a:lstStyle/>
          <a:p>
            <a:r>
              <a:rPr lang="en-US" altLang="ko-KR"/>
              <a:t>Album belongs to Artist!</a:t>
            </a:r>
          </a:p>
          <a:p>
            <a:r>
              <a:rPr lang="ko-KR" altLang="en-US"/>
              <a:t>앨범은 아티스트에 포함된다</a:t>
            </a:r>
            <a:r>
              <a:rPr lang="en-US" altLang="ko-KR"/>
              <a:t>!</a:t>
            </a:r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앨범명에 아티스트의 정보가 담겨야 한다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</a:p>
          <a:p>
            <a:endParaRPr lang="en-US" altLang="ko-KR"/>
          </a:p>
          <a:p>
            <a:r>
              <a:rPr lang="ko-KR" altLang="en-US">
                <a:solidFill>
                  <a:srgbClr val="FF0000"/>
                </a:solidFill>
              </a:rPr>
              <a:t>포함관계를 테이블로 어떻게 나타내야 할까</a:t>
            </a:r>
            <a:r>
              <a:rPr lang="en-US" altLang="ko-KR">
                <a:solidFill>
                  <a:srgbClr val="FF0000"/>
                </a:solidFill>
              </a:rPr>
              <a:t>?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0AAC28-6852-4658-A458-C1D04D68A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907E7A15-DD2F-47F4-9E16-F4DEE218D2AA}"/>
              </a:ext>
            </a:extLst>
          </p:cNvPr>
          <p:cNvSpPr>
            <a:spLocks/>
          </p:cNvSpPr>
          <p:nvPr/>
        </p:nvSpPr>
        <p:spPr bwMode="auto">
          <a:xfrm>
            <a:off x="4049713" y="2598070"/>
            <a:ext cx="1322387" cy="793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 dirty="0">
                <a:solidFill>
                  <a:srgbClr val="FF0000"/>
                </a:solidFill>
              </a:rPr>
              <a:t>Album</a:t>
            </a: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8B9E47F0-7AA0-4527-9AE6-82B11C871207}"/>
              </a:ext>
            </a:extLst>
          </p:cNvPr>
          <p:cNvSpPr>
            <a:spLocks/>
          </p:cNvSpPr>
          <p:nvPr/>
        </p:nvSpPr>
        <p:spPr bwMode="auto">
          <a:xfrm>
            <a:off x="1871663" y="1583657"/>
            <a:ext cx="1320800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 dirty="0">
                <a:solidFill>
                  <a:srgbClr val="FF0000"/>
                </a:solidFill>
              </a:rPr>
              <a:t>Artist</a:t>
            </a:r>
          </a:p>
        </p:txBody>
      </p:sp>
      <p:sp>
        <p:nvSpPr>
          <p:cNvPr id="9" name="Line 14">
            <a:extLst>
              <a:ext uri="{FF2B5EF4-FFF2-40B4-BE49-F238E27FC236}">
                <a16:creationId xmlns:a16="http://schemas.microsoft.com/office/drawing/2014/main" id="{83F8764F-CF6C-478B-B012-CACE7D7668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0838" y="2486945"/>
            <a:ext cx="1050925" cy="493712"/>
          </a:xfrm>
          <a:prstGeom prst="line">
            <a:avLst/>
          </a:prstGeom>
          <a:noFill/>
          <a:ln w="88900">
            <a:solidFill>
              <a:schemeClr val="tx1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algn="ctr" eaLnBrk="1" hangingPunct="1">
              <a:defRPr/>
            </a:pPr>
            <a:endParaRPr lang="en-US" sz="1139">
              <a:solidFill>
                <a:srgbClr val="FF0000"/>
              </a:solidFill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D22B3561-4D56-4251-AE6A-32F32EF95513}"/>
              </a:ext>
            </a:extLst>
          </p:cNvPr>
          <p:cNvSpPr>
            <a:spLocks/>
          </p:cNvSpPr>
          <p:nvPr/>
        </p:nvSpPr>
        <p:spPr bwMode="auto">
          <a:xfrm>
            <a:off x="3592330" y="2039033"/>
            <a:ext cx="1121141" cy="31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2025">
                <a:solidFill>
                  <a:srgbClr val="FF0000"/>
                </a:solidFill>
                <a:ea typeface="ＭＳ Ｐゴシック" charset="-128"/>
              </a:rPr>
              <a:t>belongs-to</a:t>
            </a:r>
          </a:p>
        </p:txBody>
      </p:sp>
    </p:spTree>
    <p:extLst>
      <p:ext uri="{BB962C8B-B14F-4D97-AF65-F5344CB8AC3E}">
        <p14:creationId xmlns:p14="http://schemas.microsoft.com/office/powerpoint/2010/main" val="782940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69303-350E-4BEB-8B3F-E450DD54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키</a:t>
            </a:r>
            <a:r>
              <a:rPr lang="en-US" altLang="ko-KR"/>
              <a:t>(key)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45EF7-3746-4C24-AB7E-BEDF67BE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39FCB7C-70E1-4AFB-984A-240FF1F15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3697"/>
            <a:ext cx="3850105" cy="5382452"/>
          </a:xfrm>
        </p:spPr>
        <p:txBody>
          <a:bodyPr/>
          <a:lstStyle/>
          <a:p>
            <a:r>
              <a:rPr lang="en-US" altLang="ko-KR" sz="2500" b="1">
                <a:solidFill>
                  <a:srgbClr val="FF7F00"/>
                </a:solidFill>
                <a:latin typeface="Arial" charset="0"/>
                <a:cs typeface="Arial" charset="0"/>
              </a:rPr>
              <a:t>Primary key </a:t>
            </a:r>
            <a:r>
              <a:rPr lang="en-US" altLang="ko-KR"/>
              <a:t>– </a:t>
            </a:r>
            <a:r>
              <a:rPr lang="ko-KR" altLang="en-US"/>
              <a:t>테이블 안의 고유의 레코드를 식별할 수 있는 키</a:t>
            </a:r>
            <a:r>
              <a:rPr lang="en-US" altLang="ko-KR"/>
              <a:t>. </a:t>
            </a:r>
            <a:r>
              <a:rPr lang="ko-KR" altLang="en-US"/>
              <a:t>레코드가 추가될 때마다 자동으로 추가됨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en-US" altLang="ko-KR" sz="2500">
                <a:solidFill>
                  <a:srgbClr val="00FF00"/>
                </a:solidFill>
                <a:latin typeface="Arial" charset="0"/>
                <a:cs typeface="Arial" charset="0"/>
              </a:rPr>
              <a:t>Logical key </a:t>
            </a:r>
            <a:r>
              <a:rPr lang="en-US" altLang="ko-KR"/>
              <a:t>– (</a:t>
            </a:r>
            <a:r>
              <a:rPr lang="ko-KR" altLang="en-US"/>
              <a:t>주키는 가려지고</a:t>
            </a:r>
            <a:r>
              <a:rPr lang="en-US" altLang="ko-KR"/>
              <a:t>) </a:t>
            </a:r>
            <a:r>
              <a:rPr lang="ko-KR" altLang="en-US"/>
              <a:t>외부 사람들에게 보여지는 주키에 대한 정보 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16" name="Shape 620">
            <a:extLst>
              <a:ext uri="{FF2B5EF4-FFF2-40B4-BE49-F238E27FC236}">
                <a16:creationId xmlns:a16="http://schemas.microsoft.com/office/drawing/2014/main" id="{DC1ADECD-913E-48C2-ADA5-BD8B03DE7FCD}"/>
              </a:ext>
            </a:extLst>
          </p:cNvPr>
          <p:cNvSpPr txBox="1"/>
          <p:nvPr/>
        </p:nvSpPr>
        <p:spPr>
          <a:xfrm>
            <a:off x="5276844" y="1518423"/>
            <a:ext cx="1322937" cy="1857431"/>
          </a:xfrm>
          <a:prstGeom prst="rect">
            <a:avLst/>
          </a:prstGeom>
          <a:solidFill>
            <a:schemeClr val="bg2">
              <a:lumMod val="10000"/>
            </a:schemeClr>
          </a:solidFill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5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Album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500" b="1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" sz="25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title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" sz="25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5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16236154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F69303-350E-4BEB-8B3F-E450DD54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Integer Reference Pattern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1FFDE2-FCD3-4B65-AFE8-4C7390CC8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(</a:t>
            </a:r>
            <a:r>
              <a:rPr lang="ko-KR" altLang="en-US"/>
              <a:t>관계의 표현</a:t>
            </a:r>
            <a:r>
              <a:rPr lang="en-US" altLang="ko-KR"/>
              <a:t>) </a:t>
            </a:r>
            <a:r>
              <a:rPr lang="ko-KR" altLang="en-US"/>
              <a:t>앨범에 아티스트의 정보가 담겨야 한다</a:t>
            </a:r>
            <a:r>
              <a:rPr lang="en-US" altLang="ko-KR"/>
              <a:t>.</a:t>
            </a:r>
          </a:p>
          <a:p>
            <a:r>
              <a:rPr lang="ko-KR" altLang="en-US"/>
              <a:t>분리된 각 테이블의 튜플에 고유번호 </a:t>
            </a:r>
            <a:r>
              <a:rPr lang="en-US" altLang="ko-KR"/>
              <a:t>(id)</a:t>
            </a:r>
            <a:r>
              <a:rPr lang="ko-KR" altLang="en-US"/>
              <a:t> 부여</a:t>
            </a:r>
            <a:endParaRPr lang="en-US" altLang="ko-KR"/>
          </a:p>
          <a:p>
            <a:r>
              <a:rPr lang="ko-KR" altLang="en-US"/>
              <a:t>관계를 표현하기 위해 다른 테이블의 고유번호</a:t>
            </a:r>
            <a:r>
              <a:rPr lang="en-US" altLang="ko-KR"/>
              <a:t>(key)</a:t>
            </a:r>
            <a:r>
              <a:rPr lang="ko-KR" altLang="en-US"/>
              <a:t>를 사용</a:t>
            </a:r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745EF7-3746-4C24-AB7E-BEDF67BE1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Shape 600" descr="Screen Shot 2015-08-10 at 11.35.43 AM.png">
            <a:extLst>
              <a:ext uri="{FF2B5EF4-FFF2-40B4-BE49-F238E27FC236}">
                <a16:creationId xmlns:a16="http://schemas.microsoft.com/office/drawing/2014/main" id="{09AC629B-2EF7-4019-B763-B01BEE19DF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3524" y="4076888"/>
            <a:ext cx="4015687" cy="146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01" descr="Screen Shot 2015-08-10 at 11.36.01 AM.png">
            <a:extLst>
              <a:ext uri="{FF2B5EF4-FFF2-40B4-BE49-F238E27FC236}">
                <a16:creationId xmlns:a16="http://schemas.microsoft.com/office/drawing/2014/main" id="{1E74806F-EF45-4CED-B3FE-888B8B3D3E6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3353" y="2331060"/>
            <a:ext cx="2644352" cy="144809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603">
            <a:extLst>
              <a:ext uri="{FF2B5EF4-FFF2-40B4-BE49-F238E27FC236}">
                <a16:creationId xmlns:a16="http://schemas.microsoft.com/office/drawing/2014/main" id="{B03DD5D7-93AE-45B9-94F9-9278045E098B}"/>
              </a:ext>
            </a:extLst>
          </p:cNvPr>
          <p:cNvSpPr/>
          <p:nvPr/>
        </p:nvSpPr>
        <p:spPr>
          <a:xfrm>
            <a:off x="2896602" y="4768830"/>
            <a:ext cx="914102" cy="220645"/>
          </a:xfrm>
          <a:prstGeom prst="roundRect">
            <a:avLst>
              <a:gd name="adj" fmla="val 9257"/>
            </a:avLst>
          </a:prstGeom>
          <a:noFill/>
          <a:ln w="50800" cap="rnd" cmpd="sng">
            <a:solidFill>
              <a:srgbClr val="FF7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Shape 604">
            <a:extLst>
              <a:ext uri="{FF2B5EF4-FFF2-40B4-BE49-F238E27FC236}">
                <a16:creationId xmlns:a16="http://schemas.microsoft.com/office/drawing/2014/main" id="{B37B448E-BBAC-4CD2-A39A-278A83E471CD}"/>
              </a:ext>
            </a:extLst>
          </p:cNvPr>
          <p:cNvCxnSpPr>
            <a:endCxn id="7" idx="0"/>
          </p:cNvCxnSpPr>
          <p:nvPr/>
        </p:nvCxnSpPr>
        <p:spPr>
          <a:xfrm flipH="1">
            <a:off x="3353653" y="3492510"/>
            <a:ext cx="1369773" cy="1276318"/>
          </a:xfrm>
          <a:prstGeom prst="straightConnector1">
            <a:avLst/>
          </a:prstGeom>
          <a:noFill/>
          <a:ln w="63500" cap="rnd" cmpd="sng">
            <a:solidFill>
              <a:srgbClr val="FF7F00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9" name="Shape 605">
            <a:extLst>
              <a:ext uri="{FF2B5EF4-FFF2-40B4-BE49-F238E27FC236}">
                <a16:creationId xmlns:a16="http://schemas.microsoft.com/office/drawing/2014/main" id="{279EA056-9838-4A37-924A-6D030161FA5D}"/>
              </a:ext>
            </a:extLst>
          </p:cNvPr>
          <p:cNvSpPr txBox="1"/>
          <p:nvPr/>
        </p:nvSpPr>
        <p:spPr>
          <a:xfrm>
            <a:off x="1222969" y="2750571"/>
            <a:ext cx="2757244" cy="8192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We use integers to reference rows in another table</a:t>
            </a:r>
          </a:p>
        </p:txBody>
      </p:sp>
      <p:sp>
        <p:nvSpPr>
          <p:cNvPr id="10" name="Shape 606">
            <a:extLst>
              <a:ext uri="{FF2B5EF4-FFF2-40B4-BE49-F238E27FC236}">
                <a16:creationId xmlns:a16="http://schemas.microsoft.com/office/drawing/2014/main" id="{AEDDB36E-85CB-4A80-9961-4593AE5BE7DE}"/>
              </a:ext>
            </a:extLst>
          </p:cNvPr>
          <p:cNvSpPr txBox="1"/>
          <p:nvPr/>
        </p:nvSpPr>
        <p:spPr>
          <a:xfrm>
            <a:off x="5710863" y="4102104"/>
            <a:ext cx="802232" cy="3089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" sz="20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Album</a:t>
            </a:r>
          </a:p>
        </p:txBody>
      </p:sp>
      <p:sp>
        <p:nvSpPr>
          <p:cNvPr id="11" name="Shape 607">
            <a:extLst>
              <a:ext uri="{FF2B5EF4-FFF2-40B4-BE49-F238E27FC236}">
                <a16:creationId xmlns:a16="http://schemas.microsoft.com/office/drawing/2014/main" id="{98EE860A-19D4-4B2A-916B-668A93DEAAD1}"/>
              </a:ext>
            </a:extLst>
          </p:cNvPr>
          <p:cNvSpPr txBox="1"/>
          <p:nvPr/>
        </p:nvSpPr>
        <p:spPr>
          <a:xfrm>
            <a:off x="7468026" y="2350942"/>
            <a:ext cx="591014" cy="3089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" sz="20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</a:t>
            </a:r>
          </a:p>
        </p:txBody>
      </p:sp>
    </p:spTree>
    <p:extLst>
      <p:ext uri="{BB962C8B-B14F-4D97-AF65-F5344CB8AC3E}">
        <p14:creationId xmlns:p14="http://schemas.microsoft.com/office/powerpoint/2010/main" val="15199618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0C800-4250-45E9-AB66-F65594AD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외부키 </a:t>
            </a:r>
            <a:r>
              <a:rPr lang="en-US" altLang="ko-KR"/>
              <a:t>(Foreign Key)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EC5B21-3CEC-4A0B-8908-9DCBCE50D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374" y="1606608"/>
            <a:ext cx="3404937" cy="3008598"/>
          </a:xfrm>
          <a:solidFill>
            <a:schemeClr val="bg2">
              <a:lumMod val="10000"/>
            </a:schemeClr>
          </a:solidFill>
        </p:spPr>
        <p:txBody>
          <a:bodyPr/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" altLang="ko-KR" sz="20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</a:t>
            </a:r>
            <a:r>
              <a:rPr lang="en" altLang="ko-KR" sz="20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foreign key</a:t>
            </a:r>
            <a:r>
              <a:rPr lang="en" altLang="ko-KR" sz="20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: </a:t>
            </a:r>
            <a:r>
              <a:rPr lang="ko-KR" altLang="en-US" sz="20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한 테이블 내에서 다른 레코드를 가르켜야 할때</a:t>
            </a:r>
            <a:r>
              <a:rPr lang="en-US" altLang="ko-KR" sz="20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, </a:t>
            </a:r>
            <a:r>
              <a:rPr lang="ko-KR" altLang="en-US" sz="2000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다른 테이블에 있는 레코드의 </a:t>
            </a:r>
            <a:r>
              <a:rPr lang="en" altLang="ko-KR" sz="20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primary key</a:t>
            </a:r>
            <a:r>
              <a:rPr lang="en" altLang="ko-KR" sz="20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ko-KR" altLang="en-US" sz="20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를 사용한다</a:t>
            </a:r>
            <a:r>
              <a:rPr lang="en-US" altLang="ko-KR" sz="20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</a:t>
            </a:r>
            <a:endParaRPr lang="en" altLang="ko-KR" sz="2000" u="none" strike="noStrike" cap="none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marR="0" lvl="0" indent="-254000" algn="l" rtl="0">
              <a:lnSpc>
                <a:spcPct val="100000"/>
              </a:lnSpc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ko-KR" altLang="en-US" sz="20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관계를 표현하는 사용된 주 키가 모두 </a:t>
            </a:r>
            <a:r>
              <a:rPr lang="en-US" altLang="ko-KR" sz="20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integer</a:t>
            </a:r>
            <a:r>
              <a:rPr lang="ko-KR" altLang="en-US" sz="20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라면 매우 좋다</a:t>
            </a:r>
            <a:r>
              <a:rPr lang="en-US" altLang="ko-KR" sz="20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!!!!</a:t>
            </a:r>
            <a:r>
              <a:rPr lang="en" altLang="ko-KR" sz="20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55AAAF-CD2B-490A-97A5-D2AF56E3F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Shape 635">
            <a:extLst>
              <a:ext uri="{FF2B5EF4-FFF2-40B4-BE49-F238E27FC236}">
                <a16:creationId xmlns:a16="http://schemas.microsoft.com/office/drawing/2014/main" id="{992E90B6-BA6D-4B7C-81AA-F57D4BBF4A8C}"/>
              </a:ext>
            </a:extLst>
          </p:cNvPr>
          <p:cNvSpPr txBox="1"/>
          <p:nvPr/>
        </p:nvSpPr>
        <p:spPr>
          <a:xfrm>
            <a:off x="5160288" y="2379808"/>
            <a:ext cx="943771" cy="1243012"/>
          </a:xfrm>
          <a:prstGeom prst="rect">
            <a:avLst/>
          </a:prstGeom>
          <a:solidFill>
            <a:schemeClr val="bg2">
              <a:lumMod val="10000"/>
            </a:schemeClr>
          </a:solidFill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0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name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...</a:t>
            </a:r>
          </a:p>
        </p:txBody>
      </p:sp>
      <p:sp>
        <p:nvSpPr>
          <p:cNvPr id="6" name="Shape 636">
            <a:extLst>
              <a:ext uri="{FF2B5EF4-FFF2-40B4-BE49-F238E27FC236}">
                <a16:creationId xmlns:a16="http://schemas.microsoft.com/office/drawing/2014/main" id="{A3D8E17B-293F-453C-9954-DD269F6DAD0B}"/>
              </a:ext>
            </a:extLst>
          </p:cNvPr>
          <p:cNvSpPr txBox="1"/>
          <p:nvPr/>
        </p:nvSpPr>
        <p:spPr>
          <a:xfrm>
            <a:off x="7119927" y="2233362"/>
            <a:ext cx="1072304" cy="1535961"/>
          </a:xfrm>
          <a:prstGeom prst="rect">
            <a:avLst/>
          </a:prstGeom>
          <a:solidFill>
            <a:schemeClr val="bg2">
              <a:lumMod val="10000"/>
            </a:schemeClr>
          </a:solidFill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Album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0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title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" sz="20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artist_id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...</a:t>
            </a:r>
          </a:p>
        </p:txBody>
      </p:sp>
      <p:cxnSp>
        <p:nvCxnSpPr>
          <p:cNvPr id="7" name="Shape 637">
            <a:extLst>
              <a:ext uri="{FF2B5EF4-FFF2-40B4-BE49-F238E27FC236}">
                <a16:creationId xmlns:a16="http://schemas.microsoft.com/office/drawing/2014/main" id="{EFAB9925-B77A-4717-BA48-73D2EAAC4280}"/>
              </a:ext>
            </a:extLst>
          </p:cNvPr>
          <p:cNvCxnSpPr/>
          <p:nvPr/>
        </p:nvCxnSpPr>
        <p:spPr>
          <a:xfrm>
            <a:off x="5906376" y="2961954"/>
            <a:ext cx="1213650" cy="367368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356534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17D6C-5C12-4D6C-BDC6-D98AB9AFD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키의 활용규칙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D97D11-E023-4614-96C8-EB3346EB3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Shape 627">
            <a:extLst>
              <a:ext uri="{FF2B5EF4-FFF2-40B4-BE49-F238E27FC236}">
                <a16:creationId xmlns:a16="http://schemas.microsoft.com/office/drawing/2014/main" id="{90248B42-29DD-4773-9338-C9363F07B1A9}"/>
              </a:ext>
            </a:extLst>
          </p:cNvPr>
          <p:cNvSpPr txBox="1">
            <a:spLocks/>
          </p:cNvSpPr>
          <p:nvPr/>
        </p:nvSpPr>
        <p:spPr>
          <a:xfrm>
            <a:off x="650081" y="1464468"/>
            <a:ext cx="4258804" cy="391364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vert="horz" lIns="21425" tIns="21425" rIns="21425" bIns="21425" rtlCol="0" anchor="ctr" anchorCtr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b="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b="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b="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b="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b="0" kern="1200" baseline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lt1"/>
              </a:buClr>
              <a:buSzPct val="25000"/>
              <a:buFont typeface="Cabin"/>
              <a:buNone/>
            </a:pPr>
            <a:r>
              <a:rPr lang="en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Best practices: </a:t>
            </a:r>
            <a:r>
              <a:rPr lang="ko-KR" altLang="en-US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숫자 키를 사용하여 관계를 표시하자</a:t>
            </a:r>
            <a:r>
              <a:rPr lang="en-US" altLang="ko-KR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!</a:t>
            </a:r>
            <a:endParaRPr lang="en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indent="-254000">
              <a:spcBef>
                <a:spcPts val="2000"/>
              </a:spcBef>
              <a:buClr>
                <a:schemeClr val="lt1"/>
              </a:buClr>
              <a:buSzPct val="100000"/>
              <a:buFont typeface="Cabin"/>
              <a:buChar char="•"/>
            </a:pPr>
            <a:r>
              <a:rPr lang="ko-KR" altLang="en-US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절대 </a:t>
            </a:r>
            <a:r>
              <a:rPr lang="en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logical key</a:t>
            </a:r>
            <a:r>
              <a:rPr lang="en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ko-KR" altLang="en-US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를 </a:t>
            </a:r>
            <a:r>
              <a:rPr lang="en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primary key </a:t>
            </a:r>
            <a:r>
              <a:rPr lang="ko-KR" altLang="en-US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로 사용하지 말것</a:t>
            </a:r>
            <a:r>
              <a:rPr lang="en-US" altLang="ko-KR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! (</a:t>
            </a:r>
            <a:r>
              <a:rPr lang="ko-KR" altLang="en-US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왜</a:t>
            </a:r>
            <a:r>
              <a:rPr lang="en-US" altLang="ko-KR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?)</a:t>
            </a:r>
            <a:endParaRPr lang="en">
              <a:solidFill>
                <a:schemeClr val="bg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 marL="254000" indent="-254000">
              <a:spcBef>
                <a:spcPts val="2500"/>
              </a:spcBef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Logical keys</a:t>
            </a:r>
            <a:r>
              <a:rPr lang="en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ko-KR" altLang="en-US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는 바뀔수 있다</a:t>
            </a:r>
            <a:r>
              <a:rPr lang="en-US" altLang="ko-KR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</a:t>
            </a:r>
            <a:r>
              <a:rPr lang="en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</a:p>
          <a:p>
            <a:pPr marL="254000" indent="-254000">
              <a:spcBef>
                <a:spcPts val="25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Cabin"/>
              <a:buChar char="•"/>
            </a:pPr>
            <a:r>
              <a:rPr lang="en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Relationships</a:t>
            </a:r>
            <a:r>
              <a:rPr lang="en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ko-KR" altLang="en-US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관계를 나타낼때 문자열 보다는 숫자를 사용하는 것이 좋다</a:t>
            </a:r>
            <a:r>
              <a:rPr lang="en-US" altLang="ko-KR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 </a:t>
            </a:r>
            <a:endParaRPr lang="en" dirty="0">
              <a:solidFill>
                <a:schemeClr val="lt1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9" name="Shape 635">
            <a:extLst>
              <a:ext uri="{FF2B5EF4-FFF2-40B4-BE49-F238E27FC236}">
                <a16:creationId xmlns:a16="http://schemas.microsoft.com/office/drawing/2014/main" id="{6CD7AC0C-A543-4C05-ACCD-A1D028FE994E}"/>
              </a:ext>
            </a:extLst>
          </p:cNvPr>
          <p:cNvSpPr txBox="1"/>
          <p:nvPr/>
        </p:nvSpPr>
        <p:spPr>
          <a:xfrm>
            <a:off x="5160288" y="2379808"/>
            <a:ext cx="943771" cy="1243012"/>
          </a:xfrm>
          <a:prstGeom prst="rect">
            <a:avLst/>
          </a:prstGeom>
          <a:solidFill>
            <a:schemeClr val="bg2">
              <a:lumMod val="10000"/>
            </a:schemeClr>
          </a:solidFill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0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000">
                <a:solidFill>
                  <a:srgbClr val="00FF00"/>
                </a:solidFill>
                <a:latin typeface="Arial" charset="0"/>
                <a:cs typeface="Arial" charset="0"/>
                <a:sym typeface="Cabin"/>
              </a:rPr>
              <a:t>name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...</a:t>
            </a:r>
          </a:p>
        </p:txBody>
      </p:sp>
      <p:sp>
        <p:nvSpPr>
          <p:cNvPr id="10" name="Shape 636">
            <a:extLst>
              <a:ext uri="{FF2B5EF4-FFF2-40B4-BE49-F238E27FC236}">
                <a16:creationId xmlns:a16="http://schemas.microsoft.com/office/drawing/2014/main" id="{630C699A-B505-4619-A9C4-FDAC98A9FC48}"/>
              </a:ext>
            </a:extLst>
          </p:cNvPr>
          <p:cNvSpPr txBox="1"/>
          <p:nvPr/>
        </p:nvSpPr>
        <p:spPr>
          <a:xfrm>
            <a:off x="7119927" y="2233362"/>
            <a:ext cx="1072304" cy="1535961"/>
          </a:xfrm>
          <a:prstGeom prst="rect">
            <a:avLst/>
          </a:prstGeom>
          <a:solidFill>
            <a:schemeClr val="bg2">
              <a:lumMod val="10000"/>
            </a:schemeClr>
          </a:solidFill>
          <a:ln w="12700" cap="rnd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Album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0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id</a:t>
            </a:r>
          </a:p>
          <a:p>
            <a:pPr>
              <a:buClr>
                <a:schemeClr val="lt1"/>
              </a:buClr>
              <a:buSzPct val="25000"/>
            </a:pPr>
            <a:r>
              <a:rPr lang="en" sz="20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000">
                <a:solidFill>
                  <a:srgbClr val="00FF00"/>
                </a:solidFill>
                <a:latin typeface="Arial" charset="0"/>
                <a:cs typeface="Arial" charset="0"/>
                <a:sym typeface="Cabin"/>
              </a:rPr>
              <a:t>title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ct val="25000"/>
              <a:buFont typeface="Cabin"/>
              <a:buNone/>
            </a:pPr>
            <a:r>
              <a:rPr lang="en" sz="20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artist_id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...</a:t>
            </a:r>
          </a:p>
        </p:txBody>
      </p:sp>
      <p:cxnSp>
        <p:nvCxnSpPr>
          <p:cNvPr id="11" name="Shape 637">
            <a:extLst>
              <a:ext uri="{FF2B5EF4-FFF2-40B4-BE49-F238E27FC236}">
                <a16:creationId xmlns:a16="http://schemas.microsoft.com/office/drawing/2014/main" id="{0C614130-036C-4099-9089-43E530DE556C}"/>
              </a:ext>
            </a:extLst>
          </p:cNvPr>
          <p:cNvCxnSpPr/>
          <p:nvPr/>
        </p:nvCxnSpPr>
        <p:spPr>
          <a:xfrm>
            <a:off x="5906376" y="2961954"/>
            <a:ext cx="1213650" cy="367368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86520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D0B6ED-33E6-4456-9E87-D5D50050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BF2A92-BB1B-4859-A73C-85A36E7FA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의사결정에 활용할 수 있도록 데이터로부터 추출한 유용한 결과물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AE4002-1259-4B50-979D-3DC142393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9D103E-AB54-44B6-8AF0-D0B878BA7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880123"/>
            <a:ext cx="7092000" cy="4791730"/>
          </a:xfrm>
          <a:prstGeom prst="rect">
            <a:avLst/>
          </a:prstGeom>
        </p:spPr>
      </p:pic>
      <p:sp>
        <p:nvSpPr>
          <p:cNvPr id="6" name="모서리가 둥근 사각형 설명선 10">
            <a:extLst>
              <a:ext uri="{FF2B5EF4-FFF2-40B4-BE49-F238E27FC236}">
                <a16:creationId xmlns:a16="http://schemas.microsoft.com/office/drawing/2014/main" id="{5CDC4C23-74C8-434C-A79C-F5FCF6EB2DB2}"/>
              </a:ext>
            </a:extLst>
          </p:cNvPr>
          <p:cNvSpPr/>
          <p:nvPr/>
        </p:nvSpPr>
        <p:spPr>
          <a:xfrm>
            <a:off x="7047275" y="1538790"/>
            <a:ext cx="1395155" cy="495055"/>
          </a:xfrm>
          <a:prstGeom prst="wedgeRoundRectCallout">
            <a:avLst>
              <a:gd name="adj1" fmla="val -41103"/>
              <a:gd name="adj2" fmla="val 13870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</a:t>
            </a:r>
          </a:p>
        </p:txBody>
      </p:sp>
      <p:sp>
        <p:nvSpPr>
          <p:cNvPr id="7" name="모서리가 둥근 사각형 설명선 11">
            <a:extLst>
              <a:ext uri="{FF2B5EF4-FFF2-40B4-BE49-F238E27FC236}">
                <a16:creationId xmlns:a16="http://schemas.microsoft.com/office/drawing/2014/main" id="{8C9740CF-6D8E-451E-B190-A0FD66EFB803}"/>
              </a:ext>
            </a:extLst>
          </p:cNvPr>
          <p:cNvSpPr/>
          <p:nvPr/>
        </p:nvSpPr>
        <p:spPr>
          <a:xfrm>
            <a:off x="476545" y="5814265"/>
            <a:ext cx="1350150" cy="450050"/>
          </a:xfrm>
          <a:prstGeom prst="wedgeRoundRectCallout">
            <a:avLst>
              <a:gd name="adj1" fmla="val -1550"/>
              <a:gd name="adj2" fmla="val -154098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21666561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데이터모델과 관계 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725347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CB641-15DF-4F28-B209-E432F383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모형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186521-C88D-4847-807E-4A2C6D9A9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8FB2B3-15A2-4904-9EF5-C516C4F52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Shape 649">
            <a:extLst>
              <a:ext uri="{FF2B5EF4-FFF2-40B4-BE49-F238E27FC236}">
                <a16:creationId xmlns:a16="http://schemas.microsoft.com/office/drawing/2014/main" id="{AC837B85-0F66-4184-8DDC-9B47E53EE7B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627" y="4490202"/>
            <a:ext cx="6789820" cy="11365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50">
            <a:extLst>
              <a:ext uri="{FF2B5EF4-FFF2-40B4-BE49-F238E27FC236}">
                <a16:creationId xmlns:a16="http://schemas.microsoft.com/office/drawing/2014/main" id="{F02350AC-DCEB-424B-A079-CE1990BC9D21}"/>
              </a:ext>
            </a:extLst>
          </p:cNvPr>
          <p:cNvSpPr/>
          <p:nvPr/>
        </p:nvSpPr>
        <p:spPr>
          <a:xfrm>
            <a:off x="6874126" y="1829553"/>
            <a:ext cx="1322386" cy="1320800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</a:t>
            </a:r>
            <a:r>
              <a:rPr lang="en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Track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</a:t>
            </a:r>
            <a:r>
              <a:rPr lang="en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Rating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</a:t>
            </a:r>
            <a:r>
              <a:rPr lang="en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</a:t>
            </a:r>
            <a:r>
              <a:rPr lang="en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Count</a:t>
            </a:r>
          </a:p>
        </p:txBody>
      </p:sp>
      <p:sp>
        <p:nvSpPr>
          <p:cNvPr id="7" name="Shape 651">
            <a:extLst>
              <a:ext uri="{FF2B5EF4-FFF2-40B4-BE49-F238E27FC236}">
                <a16:creationId xmlns:a16="http://schemas.microsoft.com/office/drawing/2014/main" id="{E3652605-7E87-4FA5-8992-CE14E7D7977D}"/>
              </a:ext>
            </a:extLst>
          </p:cNvPr>
          <p:cNvSpPr/>
          <p:nvPr/>
        </p:nvSpPr>
        <p:spPr>
          <a:xfrm>
            <a:off x="3730876" y="2901115"/>
            <a:ext cx="1322386" cy="550862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</a:t>
            </a:r>
            <a:r>
              <a:rPr lang="en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Album</a:t>
            </a:r>
          </a:p>
        </p:txBody>
      </p:sp>
      <p:cxnSp>
        <p:nvCxnSpPr>
          <p:cNvPr id="8" name="Shape 652">
            <a:extLst>
              <a:ext uri="{FF2B5EF4-FFF2-40B4-BE49-F238E27FC236}">
                <a16:creationId xmlns:a16="http://schemas.microsoft.com/office/drawing/2014/main" id="{E45524DF-1BF4-48EF-834F-F9021E34085B}"/>
              </a:ext>
            </a:extLst>
          </p:cNvPr>
          <p:cNvCxnSpPr/>
          <p:nvPr/>
        </p:nvCxnSpPr>
        <p:spPr>
          <a:xfrm rot="10800000" flipH="1">
            <a:off x="5191376" y="2335965"/>
            <a:ext cx="1520825" cy="641350"/>
          </a:xfrm>
          <a:prstGeom prst="straightConnector1">
            <a:avLst/>
          </a:prstGeom>
          <a:noFill/>
          <a:ln w="88900" cap="flat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9" name="Shape 653">
            <a:extLst>
              <a:ext uri="{FF2B5EF4-FFF2-40B4-BE49-F238E27FC236}">
                <a16:creationId xmlns:a16="http://schemas.microsoft.com/office/drawing/2014/main" id="{B5DC72C2-6AD7-4D9F-85EA-CD2983DDED77}"/>
              </a:ext>
            </a:extLst>
          </p:cNvPr>
          <p:cNvSpPr/>
          <p:nvPr/>
        </p:nvSpPr>
        <p:spPr>
          <a:xfrm>
            <a:off x="5543801" y="3008677"/>
            <a:ext cx="1077969" cy="276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belongs-to</a:t>
            </a:r>
          </a:p>
        </p:txBody>
      </p:sp>
      <p:sp>
        <p:nvSpPr>
          <p:cNvPr id="10" name="Shape 654">
            <a:extLst>
              <a:ext uri="{FF2B5EF4-FFF2-40B4-BE49-F238E27FC236}">
                <a16:creationId xmlns:a16="http://schemas.microsoft.com/office/drawing/2014/main" id="{5B87DCB3-C6F9-4718-AEE8-7765380DB4EC}"/>
              </a:ext>
            </a:extLst>
          </p:cNvPr>
          <p:cNvSpPr/>
          <p:nvPr/>
        </p:nvSpPr>
        <p:spPr>
          <a:xfrm>
            <a:off x="1552826" y="1915278"/>
            <a:ext cx="1320800" cy="520700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</a:t>
            </a:r>
            <a:r>
              <a:rPr lang="en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Artist</a:t>
            </a:r>
          </a:p>
        </p:txBody>
      </p:sp>
      <p:cxnSp>
        <p:nvCxnSpPr>
          <p:cNvPr id="11" name="Shape 655">
            <a:extLst>
              <a:ext uri="{FF2B5EF4-FFF2-40B4-BE49-F238E27FC236}">
                <a16:creationId xmlns:a16="http://schemas.microsoft.com/office/drawing/2014/main" id="{7A14150F-43E3-4D21-9605-61B96AA23AE8}"/>
              </a:ext>
            </a:extLst>
          </p:cNvPr>
          <p:cNvCxnSpPr/>
          <p:nvPr/>
        </p:nvCxnSpPr>
        <p:spPr>
          <a:xfrm>
            <a:off x="2572001" y="2547102"/>
            <a:ext cx="1050924" cy="493711"/>
          </a:xfrm>
          <a:prstGeom prst="straightConnector1">
            <a:avLst/>
          </a:prstGeom>
          <a:noFill/>
          <a:ln w="88900" cap="flat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12" name="Shape 656">
            <a:extLst>
              <a:ext uri="{FF2B5EF4-FFF2-40B4-BE49-F238E27FC236}">
                <a16:creationId xmlns:a16="http://schemas.microsoft.com/office/drawing/2014/main" id="{0E7D53B5-5F92-4776-9F05-BA40EDB4CC25}"/>
              </a:ext>
            </a:extLst>
          </p:cNvPr>
          <p:cNvSpPr/>
          <p:nvPr/>
        </p:nvSpPr>
        <p:spPr>
          <a:xfrm>
            <a:off x="3270313" y="2335952"/>
            <a:ext cx="1077899" cy="2768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belongs-to</a:t>
            </a:r>
          </a:p>
        </p:txBody>
      </p:sp>
      <p:sp>
        <p:nvSpPr>
          <p:cNvPr id="13" name="Shape 657">
            <a:extLst>
              <a:ext uri="{FF2B5EF4-FFF2-40B4-BE49-F238E27FC236}">
                <a16:creationId xmlns:a16="http://schemas.microsoft.com/office/drawing/2014/main" id="{CFFEBA64-C905-4E3D-BE69-7DDAD938BFC1}"/>
              </a:ext>
            </a:extLst>
          </p:cNvPr>
          <p:cNvSpPr/>
          <p:nvPr/>
        </p:nvSpPr>
        <p:spPr>
          <a:xfrm>
            <a:off x="5096125" y="3858378"/>
            <a:ext cx="1320800" cy="414336"/>
          </a:xfrm>
          <a:prstGeom prst="rect">
            <a:avLst/>
          </a:prstGeom>
          <a:noFill/>
          <a:ln w="254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800">
                <a:solidFill>
                  <a:srgbClr val="FF0000"/>
                </a:solidFill>
              </a:rPr>
              <a:t>  </a:t>
            </a:r>
            <a:r>
              <a:rPr lang="en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Genre</a:t>
            </a:r>
          </a:p>
        </p:txBody>
      </p:sp>
      <p:cxnSp>
        <p:nvCxnSpPr>
          <p:cNvPr id="14" name="Shape 658">
            <a:extLst>
              <a:ext uri="{FF2B5EF4-FFF2-40B4-BE49-F238E27FC236}">
                <a16:creationId xmlns:a16="http://schemas.microsoft.com/office/drawing/2014/main" id="{8BC89658-48A3-4748-9D0C-83BB6D0AD0A7}"/>
              </a:ext>
            </a:extLst>
          </p:cNvPr>
          <p:cNvCxnSpPr/>
          <p:nvPr/>
        </p:nvCxnSpPr>
        <p:spPr>
          <a:xfrm rot="10800000" flipH="1">
            <a:off x="6591551" y="3313865"/>
            <a:ext cx="692150" cy="839787"/>
          </a:xfrm>
          <a:prstGeom prst="straightConnector1">
            <a:avLst/>
          </a:prstGeom>
          <a:noFill/>
          <a:ln w="88900" cap="flat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15" name="Shape 659">
            <a:extLst>
              <a:ext uri="{FF2B5EF4-FFF2-40B4-BE49-F238E27FC236}">
                <a16:creationId xmlns:a16="http://schemas.microsoft.com/office/drawing/2014/main" id="{B0A6F828-1353-44D6-B95C-CD5153489870}"/>
              </a:ext>
            </a:extLst>
          </p:cNvPr>
          <p:cNvSpPr/>
          <p:nvPr/>
        </p:nvSpPr>
        <p:spPr>
          <a:xfrm>
            <a:off x="6978901" y="3823064"/>
            <a:ext cx="1077969" cy="276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belongs-to</a:t>
            </a:r>
          </a:p>
        </p:txBody>
      </p:sp>
    </p:spTree>
    <p:extLst>
      <p:ext uri="{BB962C8B-B14F-4D97-AF65-F5344CB8AC3E}">
        <p14:creationId xmlns:p14="http://schemas.microsoft.com/office/powerpoint/2010/main" val="15058646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2E64DF-3C53-47E9-BDBC-6318C92D4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" y="1514475"/>
            <a:ext cx="7115175" cy="38290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EFF4482-2771-4E78-92CD-F73D086C0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관계에 따른 테이블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C9FFA9-D471-47AF-A747-F5C945DCC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9619A3-4200-418B-BCC7-4CC775DD9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957636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6E68D-4DA3-4BE4-8406-06FB8FBE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관계에 따른 테이블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56587E-BF43-46E1-819B-A6B1EAFF1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3DC83-8211-4E24-A898-2F1FCDEA36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A27CF6-1E7B-4F2C-9D88-868DCD9E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" y="1519237"/>
            <a:ext cx="70961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26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9D4D7-C4BF-473C-9DC5-FBDA0A67E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테이블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A1509D-F635-4527-8DB7-5CAD6F568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3CA15F-DF0F-4F8D-ACB1-03BACC0F2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Shape 717" descr="Screen Shot 2015-08-10 at 11.05.43 AM.png">
            <a:extLst>
              <a:ext uri="{FF2B5EF4-FFF2-40B4-BE49-F238E27FC236}">
                <a16:creationId xmlns:a16="http://schemas.microsoft.com/office/drawing/2014/main" id="{FB5FB222-801B-485B-9BFE-90BB277EE7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9759" y="1007956"/>
            <a:ext cx="4932706" cy="4751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88016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ACB38-64E0-42F3-BA63-7985A3BB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테이블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808F34-5383-47E5-9E1D-AF110E119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56D01-2C53-4D0B-BFCA-90A5E9EA96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Shape 722">
            <a:extLst>
              <a:ext uri="{FF2B5EF4-FFF2-40B4-BE49-F238E27FC236}">
                <a16:creationId xmlns:a16="http://schemas.microsoft.com/office/drawing/2014/main" id="{8A590A20-F96C-41BA-9B93-AF920C80898E}"/>
              </a:ext>
            </a:extLst>
          </p:cNvPr>
          <p:cNvSpPr txBox="1"/>
          <p:nvPr/>
        </p:nvSpPr>
        <p:spPr>
          <a:xfrm>
            <a:off x="536755" y="4842030"/>
            <a:ext cx="8326508" cy="115993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i="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CREATE TABLE </a:t>
            </a:r>
            <a:r>
              <a:rPr lang="en" sz="1600" i="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Genre</a:t>
            </a:r>
            <a:r>
              <a:rPr lang="en" sz="1600" i="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" sz="1600" i="0" u="none" strike="noStrike" cap="none" dirty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id</a:t>
            </a:r>
            <a:r>
              <a:rPr lang="en-US" sz="160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" sz="1600" i="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INTEGER NOT NULL PRIMARY KEY AUTOINCREMENT UNIQUE,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160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" sz="1600" i="0" u="none" strike="noStrike" cap="none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name</a:t>
            </a:r>
            <a:r>
              <a:rPr lang="en-US" sz="1600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" sz="1600" i="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TEXT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i="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)</a:t>
            </a:r>
          </a:p>
        </p:txBody>
      </p:sp>
      <p:pic>
        <p:nvPicPr>
          <p:cNvPr id="6" name="Shape 723" descr="Screen Shot 2015-08-10 at 11.10.06 AM.png">
            <a:extLst>
              <a:ext uri="{FF2B5EF4-FFF2-40B4-BE49-F238E27FC236}">
                <a16:creationId xmlns:a16="http://schemas.microsoft.com/office/drawing/2014/main" id="{8A4D9052-9389-4B64-8B7C-CFCFEDFF307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3268" y="1539336"/>
            <a:ext cx="5317958" cy="35239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96645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E6CE6-01A3-4E00-BE15-203C7E472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테이블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F32ADA-B9B5-4551-93D5-E2F91ED09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202ECA-0CFE-40DB-B7D8-440FF11ED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Shape 728">
            <a:extLst>
              <a:ext uri="{FF2B5EF4-FFF2-40B4-BE49-F238E27FC236}">
                <a16:creationId xmlns:a16="http://schemas.microsoft.com/office/drawing/2014/main" id="{C7EA8105-1FF3-45D5-AB91-FBFFC4CCCBBF}"/>
              </a:ext>
            </a:extLst>
          </p:cNvPr>
          <p:cNvSpPr/>
          <p:nvPr/>
        </p:nvSpPr>
        <p:spPr>
          <a:xfrm>
            <a:off x="412039" y="3008428"/>
            <a:ext cx="8385600" cy="226799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CREATE TABLE </a:t>
            </a:r>
            <a:r>
              <a:rPr lang="en" sz="16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Track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1600" u="none" strike="noStrike" cap="none" dirty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id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INTEGER NOT NULL PRIMARY </a:t>
            </a:r>
            <a:r>
              <a:rPr lang="en" sz="1600" u="none" strike="noStrike" cap="none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KEY AUTOINCREMENT 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UNIQUE,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1600" u="none" strike="noStrike" cap="none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title 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TEXT,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1600" u="none" strike="noStrike" cap="none" dirty="0" err="1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album_id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1600" u="none" strike="noStrike" cap="none" dirty="0" err="1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genre_id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1600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len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INTEGER, </a:t>
            </a:r>
            <a:r>
              <a:rPr lang="en" sz="16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rating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INTEGER, </a:t>
            </a:r>
            <a:r>
              <a:rPr lang="en" sz="16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count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INTEGER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)</a:t>
            </a:r>
          </a:p>
        </p:txBody>
      </p:sp>
      <p:sp>
        <p:nvSpPr>
          <p:cNvPr id="6" name="Shape 729">
            <a:extLst>
              <a:ext uri="{FF2B5EF4-FFF2-40B4-BE49-F238E27FC236}">
                <a16:creationId xmlns:a16="http://schemas.microsoft.com/office/drawing/2014/main" id="{BCCE0C8C-9FBF-4C35-82DB-AC1DDF1332B9}"/>
              </a:ext>
            </a:extLst>
          </p:cNvPr>
          <p:cNvSpPr/>
          <p:nvPr/>
        </p:nvSpPr>
        <p:spPr>
          <a:xfrm>
            <a:off x="412039" y="1377417"/>
            <a:ext cx="8385600" cy="1437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CREATE TABLE </a:t>
            </a:r>
            <a:r>
              <a:rPr lang="en" sz="1600" u="none" strike="noStrike" cap="none" dirty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Album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(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1600" u="none" strike="noStrike" cap="none" dirty="0">
                <a:solidFill>
                  <a:srgbClr val="FF66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id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INTEGER NOT NULL PRIMARY KEY AUTOINCREMENT UNIQUE,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1600" u="none" strike="noStrike" cap="none" dirty="0" err="1">
                <a:solidFill>
                  <a:srgbClr val="FF00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artist_id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 INTEGER,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</a:t>
            </a:r>
            <a:r>
              <a:rPr lang="en" sz="1600" u="none" strike="noStrike" cap="none" dirty="0">
                <a:solidFill>
                  <a:srgbClr val="00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title</a:t>
            </a: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	TEXT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u="none" strike="noStrike" cap="none" dirty="0">
                <a:solidFill>
                  <a:schemeClr val="lt1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70137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00FE6-127B-46D4-BC83-9856E219F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생성된 테이블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32EA3C-CA52-4027-8C6E-AA96C58CC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31E53B-4E42-4656-924B-D137D9424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Shape 734" descr="Screen Shot 2015-08-10 at 11.28.26 AM.png">
            <a:extLst>
              <a:ext uri="{FF2B5EF4-FFF2-40B4-BE49-F238E27FC236}">
                <a16:creationId xmlns:a16="http://schemas.microsoft.com/office/drawing/2014/main" id="{E6469781-C188-4ACB-91B9-4671C3EEBC9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0548" y="1115143"/>
            <a:ext cx="7355306" cy="4627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81324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0A011-28F8-46D1-9F13-BACBD7D76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삽입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BAE545-633C-4C13-8315-FC51E9417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0878D9-9A15-4459-BD37-E99F55877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Shape 739">
            <a:extLst>
              <a:ext uri="{FF2B5EF4-FFF2-40B4-BE49-F238E27FC236}">
                <a16:creationId xmlns:a16="http://schemas.microsoft.com/office/drawing/2014/main" id="{09FAC252-10E4-4B5F-9032-5B7635B20451}"/>
              </a:ext>
            </a:extLst>
          </p:cNvPr>
          <p:cNvSpPr txBox="1"/>
          <p:nvPr/>
        </p:nvSpPr>
        <p:spPr>
          <a:xfrm>
            <a:off x="2127960" y="4885071"/>
            <a:ext cx="5568278" cy="6429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('Led </a:t>
            </a:r>
            <a:r>
              <a:rPr lang="en" sz="20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Zepplin</a:t>
            </a: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('AC/DC')</a:t>
            </a:r>
          </a:p>
        </p:txBody>
      </p:sp>
      <p:pic>
        <p:nvPicPr>
          <p:cNvPr id="6" name="Shape 740" descr="Screen Shot 2015-08-10 at 11.22.04 AM.png">
            <a:extLst>
              <a:ext uri="{FF2B5EF4-FFF2-40B4-BE49-F238E27FC236}">
                <a16:creationId xmlns:a16="http://schemas.microsoft.com/office/drawing/2014/main" id="{3E0CF12C-E7E0-4429-B77D-C885E59836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537" y="1306796"/>
            <a:ext cx="6140578" cy="3799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93639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002F0-A71E-4BA9-BDA1-886FF6C9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삽입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2F1855-35C1-472B-B2E6-77FB3D893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94E8D2-9C81-433C-BD4D-CF01ABB43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Shape 745">
            <a:extLst>
              <a:ext uri="{FF2B5EF4-FFF2-40B4-BE49-F238E27FC236}">
                <a16:creationId xmlns:a16="http://schemas.microsoft.com/office/drawing/2014/main" id="{CB3FFD11-4E23-47EF-A56E-9A2745ED88E6}"/>
              </a:ext>
            </a:extLst>
          </p:cNvPr>
          <p:cNvSpPr txBox="1"/>
          <p:nvPr/>
        </p:nvSpPr>
        <p:spPr>
          <a:xfrm>
            <a:off x="2189214" y="4755721"/>
            <a:ext cx="5568278" cy="6429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('Led </a:t>
            </a:r>
            <a:r>
              <a:rPr lang="en" sz="20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Zepplin</a:t>
            </a: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')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Artist (name) values ('AC/DC')</a:t>
            </a:r>
          </a:p>
        </p:txBody>
      </p:sp>
      <p:pic>
        <p:nvPicPr>
          <p:cNvPr id="6" name="Shape 746" descr="Screen Shot 2015-08-10 at 11.22.04 AM.png">
            <a:extLst>
              <a:ext uri="{FF2B5EF4-FFF2-40B4-BE49-F238E27FC236}">
                <a16:creationId xmlns:a16="http://schemas.microsoft.com/office/drawing/2014/main" id="{65094B37-2395-4E40-A70B-C6392DC90A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00526" y="1152888"/>
            <a:ext cx="6220789" cy="38492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3">
            <a:extLst>
              <a:ext uri="{FF2B5EF4-FFF2-40B4-BE49-F238E27FC236}">
                <a16:creationId xmlns:a16="http://schemas.microsoft.com/office/drawing/2014/main" id="{8D23B882-F9CC-4DCE-AF4C-0834F4079993}"/>
              </a:ext>
            </a:extLst>
          </p:cNvPr>
          <p:cNvGrpSpPr/>
          <p:nvPr/>
        </p:nvGrpSpPr>
        <p:grpSpPr>
          <a:xfrm>
            <a:off x="3433011" y="1417643"/>
            <a:ext cx="5914175" cy="3659546"/>
            <a:chOff x="2653393" y="593481"/>
            <a:chExt cx="6589519" cy="4077432"/>
          </a:xfrm>
        </p:grpSpPr>
        <p:pic>
          <p:nvPicPr>
            <p:cNvPr id="8" name="Shape 747" descr="Screen Shot 2015-08-10 at 11.22.14 AM.png">
              <a:extLst>
                <a:ext uri="{FF2B5EF4-FFF2-40B4-BE49-F238E27FC236}">
                  <a16:creationId xmlns:a16="http://schemas.microsoft.com/office/drawing/2014/main" id="{4F52E6B4-4D6C-42CC-AEFD-5DB9392EAEB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53393" y="593481"/>
              <a:ext cx="6589519" cy="40774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Shape 748">
              <a:extLst>
                <a:ext uri="{FF2B5EF4-FFF2-40B4-BE49-F238E27FC236}">
                  <a16:creationId xmlns:a16="http://schemas.microsoft.com/office/drawing/2014/main" id="{1E06D488-6A87-4602-B89A-8517D4E488AC}"/>
                </a:ext>
              </a:extLst>
            </p:cNvPr>
            <p:cNvSpPr/>
            <p:nvPr/>
          </p:nvSpPr>
          <p:spPr>
            <a:xfrm flipH="1">
              <a:off x="4485809" y="1768902"/>
              <a:ext cx="714318" cy="714318"/>
            </a:xfrm>
            <a:prstGeom prst="rightArrow">
              <a:avLst>
                <a:gd name="adj1" fmla="val 39117"/>
                <a:gd name="adj2" fmla="val 20320"/>
              </a:avLst>
            </a:prstGeom>
            <a:blipFill rotWithShape="0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655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84A1C-5989-4CC1-9F2D-782AE88E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정보시스템과 데이터베이스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62C770-97FB-413E-A2A1-2C1CF8C4D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정보 시스템</a:t>
            </a:r>
            <a:r>
              <a:rPr lang="en-US" altLang="ko-KR"/>
              <a:t>(information system)</a:t>
            </a:r>
          </a:p>
          <a:p>
            <a:pPr lvl="1"/>
            <a:r>
              <a:rPr lang="ko-KR" altLang="en-US"/>
              <a:t>기업환경에서 업무처리나 경영 의사결정에 필요한 데이터를 수집</a:t>
            </a:r>
            <a:r>
              <a:rPr lang="en-US" altLang="ko-KR"/>
              <a:t>, </a:t>
            </a:r>
            <a:r>
              <a:rPr lang="ko-KR" altLang="en-US"/>
              <a:t>저장</a:t>
            </a:r>
            <a:r>
              <a:rPr lang="en-US" altLang="ko-KR"/>
              <a:t>, </a:t>
            </a:r>
            <a:r>
              <a:rPr lang="ko-KR" altLang="en-US"/>
              <a:t>가공</a:t>
            </a:r>
            <a:r>
              <a:rPr lang="en-US" altLang="ko-KR"/>
              <a:t>, </a:t>
            </a:r>
            <a:r>
              <a:rPr lang="ko-KR" altLang="en-US"/>
              <a:t>배분하는 시스템이다</a:t>
            </a:r>
            <a:r>
              <a:rPr lang="en-US" altLang="ko-KR"/>
              <a:t>. </a:t>
            </a:r>
          </a:p>
          <a:p>
            <a:pPr lvl="1"/>
            <a:r>
              <a:rPr lang="ko-KR" altLang="en-US"/>
              <a:t>조직 운영에 필요한 데이터를 수집하여 저장해두었다가 필요할 때 유용한 정보를 만들어 주는 수단 </a:t>
            </a:r>
          </a:p>
          <a:p>
            <a:pPr>
              <a:spcBef>
                <a:spcPts val="1200"/>
              </a:spcBef>
            </a:pPr>
            <a:endParaRPr lang="en-US" altLang="ko-KR"/>
          </a:p>
          <a:p>
            <a:pPr>
              <a:spcBef>
                <a:spcPts val="1200"/>
              </a:spcBef>
            </a:pPr>
            <a:r>
              <a:rPr lang="ko-KR" altLang="en-US"/>
              <a:t>데이터베이스 </a:t>
            </a:r>
          </a:p>
          <a:p>
            <a:pPr lvl="1"/>
            <a:r>
              <a:rPr lang="ko-KR" altLang="en-US"/>
              <a:t>정보 시스템 안에서 데이터를 저장하고 있다가 필요할 때 제공하는 역할을 담당</a:t>
            </a:r>
            <a:endParaRPr lang="en-US" altLang="ko-KR"/>
          </a:p>
          <a:p>
            <a:pPr lvl="1"/>
            <a:r>
              <a:rPr lang="ko-KR" altLang="en-US" b="1">
                <a:solidFill>
                  <a:srgbClr val="FF0000"/>
                </a:solidFill>
              </a:rPr>
              <a:t>데이터베이스</a:t>
            </a:r>
            <a:r>
              <a:rPr lang="ko-KR" altLang="en-US" b="1"/>
              <a:t> </a:t>
            </a:r>
            <a:r>
              <a:rPr lang="ko-KR" altLang="en-US" b="1">
                <a:solidFill>
                  <a:srgbClr val="FF0000"/>
                </a:solidFill>
              </a:rPr>
              <a:t>시스템</a:t>
            </a:r>
            <a:r>
              <a:rPr lang="ko-KR" altLang="en-US"/>
              <a:t>은 자료를 데이터베이스에 저장 관리하며 필요한 정보를 제공하는 컴퓨터 기반 시스템이다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3B43A3-5330-467F-AB58-B0A1F689AA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19213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C423B-6133-440C-8EC9-CD90400F0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삽입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DF1315-539C-449B-93AB-0C0E78CDA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77FB1A-E733-41B5-939E-69E6C8716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Shape 753">
            <a:extLst>
              <a:ext uri="{FF2B5EF4-FFF2-40B4-BE49-F238E27FC236}">
                <a16:creationId xmlns:a16="http://schemas.microsoft.com/office/drawing/2014/main" id="{E29E94F2-6CB1-4E96-BD8A-ED18E30C6A50}"/>
              </a:ext>
            </a:extLst>
          </p:cNvPr>
          <p:cNvSpPr txBox="1"/>
          <p:nvPr/>
        </p:nvSpPr>
        <p:spPr>
          <a:xfrm>
            <a:off x="2392545" y="4793735"/>
            <a:ext cx="5235475" cy="6429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Genre (name) values ('Rock')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Genre (name) values ('Metal')</a:t>
            </a:r>
          </a:p>
        </p:txBody>
      </p:sp>
      <p:pic>
        <p:nvPicPr>
          <p:cNvPr id="6" name="Shape 754" descr="Screen Shot 2015-08-10 at 11.24.54 AM.png">
            <a:extLst>
              <a:ext uri="{FF2B5EF4-FFF2-40B4-BE49-F238E27FC236}">
                <a16:creationId xmlns:a16="http://schemas.microsoft.com/office/drawing/2014/main" id="{E3E102F5-5423-4CA8-AA97-AC5623A098B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3788" y="1169435"/>
            <a:ext cx="6376737" cy="3945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0348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6D6BA-BD6A-4ABB-947F-131285B42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삽입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72042F-C672-4744-940F-92A0CC8DD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3AFE8E-1356-432F-9F50-9D349B7B87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Shape 759">
            <a:extLst>
              <a:ext uri="{FF2B5EF4-FFF2-40B4-BE49-F238E27FC236}">
                <a16:creationId xmlns:a16="http://schemas.microsoft.com/office/drawing/2014/main" id="{69566097-FADF-47EF-9F11-E328B38DD5B7}"/>
              </a:ext>
            </a:extLst>
          </p:cNvPr>
          <p:cNvSpPr txBox="1"/>
          <p:nvPr/>
        </p:nvSpPr>
        <p:spPr>
          <a:xfrm>
            <a:off x="1440410" y="4635416"/>
            <a:ext cx="7209674" cy="64293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Album (title, </a:t>
            </a:r>
            <a:r>
              <a:rPr lang="en" sz="20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artist_id</a:t>
            </a: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 values ('Who Made Who', 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insert into Album (title, </a:t>
            </a:r>
            <a:r>
              <a:rPr lang="en" sz="2000" u="none" strike="noStrike" cap="none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artist_id</a:t>
            </a:r>
            <a:r>
              <a:rPr lang="en" sz="2000" u="none" strike="noStrike" cap="none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 values ('IV', 1)</a:t>
            </a:r>
          </a:p>
        </p:txBody>
      </p:sp>
      <p:pic>
        <p:nvPicPr>
          <p:cNvPr id="6" name="Shape 760" descr="Screen Shot 2015-08-10 at 11.30.30 AM.png">
            <a:extLst>
              <a:ext uri="{FF2B5EF4-FFF2-40B4-BE49-F238E27FC236}">
                <a16:creationId xmlns:a16="http://schemas.microsoft.com/office/drawing/2014/main" id="{A034E06C-B60E-4610-81DF-8445FCCF1B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2968" y="958430"/>
            <a:ext cx="5414211" cy="40779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5821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86D87-CD9C-4418-986D-81D60C06E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삽입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8E9CF9-83AE-4604-B05C-28BB44938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4CFF1F-84EA-4DEC-AB99-53425CCF0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Shape 765">
            <a:extLst>
              <a:ext uri="{FF2B5EF4-FFF2-40B4-BE49-F238E27FC236}">
                <a16:creationId xmlns:a16="http://schemas.microsoft.com/office/drawing/2014/main" id="{AF8D0BED-C1A3-4752-AC09-AF4452FCC701}"/>
              </a:ext>
            </a:extLst>
          </p:cNvPr>
          <p:cNvSpPr txBox="1"/>
          <p:nvPr/>
        </p:nvSpPr>
        <p:spPr>
          <a:xfrm>
            <a:off x="1144879" y="1783931"/>
            <a:ext cx="7217436" cy="240029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12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</a:t>
            </a:r>
            <a:r>
              <a:rPr lang="en" sz="1200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len</a:t>
            </a:r>
            <a:r>
              <a:rPr lang="en" sz="12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count, </a:t>
            </a:r>
            <a:r>
              <a:rPr lang="en" sz="1200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album_id</a:t>
            </a:r>
            <a:r>
              <a:rPr lang="en" sz="12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en" sz="1200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genre_id</a:t>
            </a:r>
            <a:r>
              <a:rPr lang="en" sz="12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)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12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('Black Dog', 5, 297, 0, 2, 1)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12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</a:t>
            </a:r>
            <a:r>
              <a:rPr lang="en" sz="1200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len</a:t>
            </a:r>
            <a:r>
              <a:rPr lang="en" sz="12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count, </a:t>
            </a:r>
            <a:r>
              <a:rPr lang="en" sz="1200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album_id</a:t>
            </a:r>
            <a:r>
              <a:rPr lang="en" sz="12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en" sz="1200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genre_id</a:t>
            </a:r>
            <a:r>
              <a:rPr lang="en-US" sz="120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-US" sz="12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</a:t>
            </a:r>
            <a:r>
              <a:rPr lang="en" sz="12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values ('Stairway', 5, 482, 0, 2, 1)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12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</a:t>
            </a:r>
            <a:r>
              <a:rPr lang="en" sz="1200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len</a:t>
            </a:r>
            <a:r>
              <a:rPr lang="en" sz="12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count, </a:t>
            </a:r>
            <a:r>
              <a:rPr lang="en" sz="1200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album_id</a:t>
            </a:r>
            <a:r>
              <a:rPr lang="en" sz="12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en" sz="1200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genre_id</a:t>
            </a:r>
            <a:r>
              <a:rPr lang="en" sz="12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)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12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('About to Rock', 5, 313, 0, 1, 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12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insert into Track (title, rating, </a:t>
            </a:r>
            <a:r>
              <a:rPr lang="en" sz="1200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len</a:t>
            </a:r>
            <a:r>
              <a:rPr lang="en" sz="12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count, </a:t>
            </a:r>
            <a:r>
              <a:rPr lang="en" sz="1200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album_id</a:t>
            </a:r>
            <a:r>
              <a:rPr lang="en" sz="12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, </a:t>
            </a:r>
            <a:r>
              <a:rPr lang="en" sz="1200" u="none" strike="noStrike" cap="none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genre_id</a:t>
            </a:r>
            <a:r>
              <a:rPr lang="en" sz="12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)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bin"/>
              <a:buNone/>
            </a:pPr>
            <a:r>
              <a:rPr lang="en" sz="1200" u="none" strike="noStrike" cap="none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     values ('Who Made Who', 5, 207, 0, 1, 2)</a:t>
            </a:r>
          </a:p>
        </p:txBody>
      </p:sp>
      <p:pic>
        <p:nvPicPr>
          <p:cNvPr id="6" name="Shape 766" descr="Screen Shot 2015-08-10 at 11.31.34 AM.png">
            <a:extLst>
              <a:ext uri="{FF2B5EF4-FFF2-40B4-BE49-F238E27FC236}">
                <a16:creationId xmlns:a16="http://schemas.microsoft.com/office/drawing/2014/main" id="{D06CB5B3-3FC2-4910-B3ED-A8A78ECB9FF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4630" y="4329334"/>
            <a:ext cx="5829651" cy="147881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93653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DB6AD-6F17-40D7-993E-4053FC40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테이블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13E57F-783F-4407-9B68-F98E6E87F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9CBEA-893C-4021-9F1B-8FF68F6030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5" name="Group 1">
            <a:extLst>
              <a:ext uri="{FF2B5EF4-FFF2-40B4-BE49-F238E27FC236}">
                <a16:creationId xmlns:a16="http://schemas.microsoft.com/office/drawing/2014/main" id="{E0DFB7E8-C1FA-431F-B2C5-1D550FE3C751}"/>
              </a:ext>
            </a:extLst>
          </p:cNvPr>
          <p:cNvGrpSpPr/>
          <p:nvPr/>
        </p:nvGrpSpPr>
        <p:grpSpPr>
          <a:xfrm>
            <a:off x="1044514" y="1787986"/>
            <a:ext cx="7334875" cy="3965976"/>
            <a:chOff x="1874508" y="1342967"/>
            <a:chExt cx="5865807" cy="3171649"/>
          </a:xfrm>
        </p:grpSpPr>
        <p:pic>
          <p:nvPicPr>
            <p:cNvPr id="6" name="Shape 771" descr="Screen Shot 2015-08-10 at 11.35.43 AM.png">
              <a:extLst>
                <a:ext uri="{FF2B5EF4-FFF2-40B4-BE49-F238E27FC236}">
                  <a16:creationId xmlns:a16="http://schemas.microsoft.com/office/drawing/2014/main" id="{2F60A600-3BAA-4C16-8941-E678B167B24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761561" y="2822376"/>
              <a:ext cx="1987055" cy="722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Shape 772" descr="Screen Shot 2015-08-10 at 11.36.01 AM.png">
              <a:extLst>
                <a:ext uri="{FF2B5EF4-FFF2-40B4-BE49-F238E27FC236}">
                  <a16:creationId xmlns:a16="http://schemas.microsoft.com/office/drawing/2014/main" id="{2648825C-FE8B-4A57-ADD0-4DFC38DF2C0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94221" y="3822157"/>
              <a:ext cx="1264489" cy="692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Shape 773" descr="Screen Shot 2015-08-10 at 11.36.13 AM.png">
              <a:extLst>
                <a:ext uri="{FF2B5EF4-FFF2-40B4-BE49-F238E27FC236}">
                  <a16:creationId xmlns:a16="http://schemas.microsoft.com/office/drawing/2014/main" id="{80B2AE7D-8AD2-48C7-AB63-6F13469089E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83830" y="3183659"/>
              <a:ext cx="1276532" cy="716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Shape 774" descr="Screen Shot 2015-08-10 at 11.31.34 AM.png">
              <a:extLst>
                <a:ext uri="{FF2B5EF4-FFF2-40B4-BE49-F238E27FC236}">
                  <a16:creationId xmlns:a16="http://schemas.microsoft.com/office/drawing/2014/main" id="{5E2A3D34-D8F1-4B52-8FDC-F96F54093637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3906"/>
            <a:stretch/>
          </p:blipFill>
          <p:spPr>
            <a:xfrm>
              <a:off x="2504494" y="1342967"/>
              <a:ext cx="4333836" cy="114406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" name="Shape 776">
              <a:extLst>
                <a:ext uri="{FF2B5EF4-FFF2-40B4-BE49-F238E27FC236}">
                  <a16:creationId xmlns:a16="http://schemas.microsoft.com/office/drawing/2014/main" id="{04376C06-AEFA-49A8-88D9-1466ECD8D68A}"/>
                </a:ext>
              </a:extLst>
            </p:cNvPr>
            <p:cNvCxnSpPr/>
            <p:nvPr/>
          </p:nvCxnSpPr>
          <p:spPr>
            <a:xfrm rot="10800000" flipH="1">
              <a:off x="3162214" y="2404642"/>
              <a:ext cx="592874" cy="779016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cxnSp>
          <p:nvCxnSpPr>
            <p:cNvPr id="11" name="Shape 777">
              <a:extLst>
                <a:ext uri="{FF2B5EF4-FFF2-40B4-BE49-F238E27FC236}">
                  <a16:creationId xmlns:a16="http://schemas.microsoft.com/office/drawing/2014/main" id="{504EDEBE-89C3-4C9B-8E78-776B329F19FF}"/>
                </a:ext>
              </a:extLst>
            </p:cNvPr>
            <p:cNvCxnSpPr/>
            <p:nvPr/>
          </p:nvCxnSpPr>
          <p:spPr>
            <a:xfrm rot="10800000" flipH="1">
              <a:off x="3393806" y="3422371"/>
              <a:ext cx="101900" cy="746015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cxnSp>
          <p:nvCxnSpPr>
            <p:cNvPr id="12" name="Shape 778">
              <a:extLst>
                <a:ext uri="{FF2B5EF4-FFF2-40B4-BE49-F238E27FC236}">
                  <a16:creationId xmlns:a16="http://schemas.microsoft.com/office/drawing/2014/main" id="{84C764BD-2C68-4B99-A72E-F3A8247AB5A9}"/>
                </a:ext>
              </a:extLst>
            </p:cNvPr>
            <p:cNvCxnSpPr/>
            <p:nvPr/>
          </p:nvCxnSpPr>
          <p:spPr>
            <a:xfrm rot="10800000">
              <a:off x="4583324" y="2404643"/>
              <a:ext cx="1200506" cy="1417513"/>
            </a:xfrm>
            <a:prstGeom prst="straightConnector1">
              <a:avLst/>
            </a:prstGeom>
            <a:noFill/>
            <a:ln w="63500" cap="rnd" cmpd="sng">
              <a:solidFill>
                <a:srgbClr val="FF00FF"/>
              </a:solidFill>
              <a:prstDash val="solid"/>
              <a:miter/>
              <a:headEnd type="stealth" w="med" len="med"/>
              <a:tailEnd type="none" w="med" len="med"/>
            </a:ln>
          </p:spPr>
        </p:cxnSp>
        <p:sp>
          <p:nvSpPr>
            <p:cNvPr id="13" name="Shape 779">
              <a:extLst>
                <a:ext uri="{FF2B5EF4-FFF2-40B4-BE49-F238E27FC236}">
                  <a16:creationId xmlns:a16="http://schemas.microsoft.com/office/drawing/2014/main" id="{705DF637-27E1-4B00-8072-F510B5E56D0F}"/>
                </a:ext>
              </a:extLst>
            </p:cNvPr>
            <p:cNvSpPr txBox="1"/>
            <p:nvPr/>
          </p:nvSpPr>
          <p:spPr>
            <a:xfrm flipH="1">
              <a:off x="2504494" y="4020862"/>
              <a:ext cx="540939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en" sz="1600" u="none" strike="noStrike" cap="none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Artist</a:t>
              </a:r>
            </a:p>
          </p:txBody>
        </p:sp>
        <p:sp>
          <p:nvSpPr>
            <p:cNvPr id="14" name="Shape 780">
              <a:extLst>
                <a:ext uri="{FF2B5EF4-FFF2-40B4-BE49-F238E27FC236}">
                  <a16:creationId xmlns:a16="http://schemas.microsoft.com/office/drawing/2014/main" id="{E62BF5A3-EE75-4ED5-9E88-12B157AA707F}"/>
                </a:ext>
              </a:extLst>
            </p:cNvPr>
            <p:cNvSpPr txBox="1"/>
            <p:nvPr/>
          </p:nvSpPr>
          <p:spPr>
            <a:xfrm>
              <a:off x="7128394" y="3605156"/>
              <a:ext cx="611921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en" sz="1600" u="none" strike="noStrike" cap="none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Genre</a:t>
              </a:r>
            </a:p>
          </p:txBody>
        </p:sp>
        <p:sp>
          <p:nvSpPr>
            <p:cNvPr id="15" name="Shape 781">
              <a:extLst>
                <a:ext uri="{FF2B5EF4-FFF2-40B4-BE49-F238E27FC236}">
                  <a16:creationId xmlns:a16="http://schemas.microsoft.com/office/drawing/2014/main" id="{21406EFF-A3AB-4AAA-A063-FDA76A18E8E3}"/>
                </a:ext>
              </a:extLst>
            </p:cNvPr>
            <p:cNvSpPr txBox="1"/>
            <p:nvPr/>
          </p:nvSpPr>
          <p:spPr>
            <a:xfrm>
              <a:off x="1874508" y="2822376"/>
              <a:ext cx="629986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en" sz="1600" u="none" strike="noStrike" cap="none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Album</a:t>
              </a:r>
            </a:p>
          </p:txBody>
        </p:sp>
        <p:sp>
          <p:nvSpPr>
            <p:cNvPr id="16" name="Shape 782">
              <a:extLst>
                <a:ext uri="{FF2B5EF4-FFF2-40B4-BE49-F238E27FC236}">
                  <a16:creationId xmlns:a16="http://schemas.microsoft.com/office/drawing/2014/main" id="{24CC1EC7-A4CA-4C19-93CA-0910A2215CEA}"/>
                </a:ext>
              </a:extLst>
            </p:cNvPr>
            <p:cNvSpPr txBox="1"/>
            <p:nvPr/>
          </p:nvSpPr>
          <p:spPr>
            <a:xfrm>
              <a:off x="6878341" y="1377245"/>
              <a:ext cx="823362" cy="29504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FF"/>
                </a:buClr>
                <a:buSzPct val="25000"/>
                <a:buFont typeface="Cabin"/>
                <a:buNone/>
              </a:pPr>
              <a:r>
                <a:rPr lang="en" sz="1600" u="none" strike="noStrike" cap="none">
                  <a:solidFill>
                    <a:srgbClr val="FF00FF"/>
                  </a:solidFill>
                  <a:latin typeface="Arial" charset="0"/>
                  <a:ea typeface="Arial" charset="0"/>
                  <a:cs typeface="Arial" charset="0"/>
                  <a:sym typeface="Cabin"/>
                </a:rPr>
                <a:t>Track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2038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D2BC5-17EC-461D-B554-A06D1A841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C06BD5-746C-4A35-A8AC-AEEB002B3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데이터를 객체단위로 쪼개고 관계를 잡아나가는 방식이 왜 필요한가</a:t>
            </a:r>
            <a:r>
              <a:rPr lang="en-US" altLang="ko-KR"/>
              <a:t>?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28A7B7-C67B-4072-A6BB-9F67CC857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90871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D2BC5-17EC-461D-B554-A06D1A841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C06BD5-746C-4A35-A8AC-AEEB002B3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데이터를 객체단위로 쪼개고 관계를 잡아나가는 방식이 왜 필요한가</a:t>
            </a:r>
            <a:r>
              <a:rPr lang="en-US" altLang="ko-KR"/>
              <a:t>?</a:t>
            </a:r>
          </a:p>
          <a:p>
            <a:pPr lvl="1"/>
            <a:endParaRPr lang="en-US" altLang="ko-KR"/>
          </a:p>
          <a:p>
            <a:pPr lvl="1"/>
            <a:r>
              <a:rPr lang="ko-KR" altLang="en-US"/>
              <a:t>관리 단위를 명확히 할 수 있다</a:t>
            </a:r>
            <a:r>
              <a:rPr lang="en-US" altLang="ko-KR"/>
              <a:t>. (</a:t>
            </a:r>
            <a:r>
              <a:rPr lang="ko-KR" altLang="en-US"/>
              <a:t>관리 명확화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pPr lvl="1"/>
            <a:r>
              <a:rPr lang="ko-KR" altLang="en-US"/>
              <a:t>데이터 내부의 정보가 변경되어도 관계만 유지된다면 괜찮다</a:t>
            </a:r>
            <a:r>
              <a:rPr lang="en-US" altLang="ko-KR"/>
              <a:t>. (</a:t>
            </a:r>
            <a:r>
              <a:rPr lang="ko-KR" altLang="en-US"/>
              <a:t>유지보수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pPr lvl="1"/>
            <a:r>
              <a:rPr lang="ko-KR" altLang="en-US"/>
              <a:t>저장 용량이 줄어든다</a:t>
            </a:r>
            <a:r>
              <a:rPr lang="en-US" altLang="ko-KR"/>
              <a:t>. (</a:t>
            </a:r>
            <a:r>
              <a:rPr lang="ko-KR" altLang="en-US"/>
              <a:t>효율성</a:t>
            </a:r>
            <a:r>
              <a:rPr lang="en-US" altLang="ko-KR"/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28A7B7-C67B-4072-A6BB-9F67CC857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24067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Join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이용한 쿼리연산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19962059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2A715-321C-4247-AEA6-73E8C394B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관계의 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26E85-1B49-48FE-B2F9-4B2032855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지금까지</a:t>
            </a:r>
            <a:r>
              <a:rPr lang="en-US" altLang="ko-KR"/>
              <a:t>: </a:t>
            </a:r>
            <a:r>
              <a:rPr lang="ko-KR" altLang="en-US"/>
              <a:t>주키와 외래키를 사용하여 데이터들간의 관계를 생성시킴 </a:t>
            </a:r>
            <a:endParaRPr lang="en-US" altLang="ko-KR"/>
          </a:p>
          <a:p>
            <a:pPr lvl="1"/>
            <a:r>
              <a:rPr lang="ko-KR" altLang="en-US"/>
              <a:t>데이터의 웹이 형성됨</a:t>
            </a:r>
            <a:endParaRPr lang="en-US" altLang="ko-KR"/>
          </a:p>
          <a:p>
            <a:endParaRPr lang="ko-KR" altLang="en-US"/>
          </a:p>
          <a:p>
            <a:r>
              <a:rPr lang="ko-KR" altLang="en-US"/>
              <a:t>때때로 서로 다른 테이블을 다시 붙여서 가공해야 될 경우가 많이 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어떻게</a:t>
            </a:r>
            <a:r>
              <a:rPr lang="en-US" altLang="ko-KR"/>
              <a:t>? </a:t>
            </a:r>
          </a:p>
          <a:p>
            <a:pPr lvl="1"/>
            <a:r>
              <a:rPr lang="en-US" altLang="ko-KR"/>
              <a:t>foreign keys</a:t>
            </a:r>
            <a:r>
              <a:rPr lang="ko-KR" altLang="en-US"/>
              <a:t>를 활용하여 붙인다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095434-FF40-43DF-8296-87B6D184A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3149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0596A-BA41-48D9-84E8-174BAF46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</a:t>
            </a:r>
            <a:r>
              <a:rPr lang="en-US" altLang="ko-KR"/>
              <a:t>JOIN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BD3F-EF18-4A4D-AD26-8F80E846E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SELECT</a:t>
            </a:r>
            <a:r>
              <a:rPr lang="ko-KR" altLang="en-US"/>
              <a:t>와 함께 사용</a:t>
            </a:r>
            <a:endParaRPr lang="en-US" altLang="ko-KR"/>
          </a:p>
          <a:p>
            <a:r>
              <a:rPr lang="ko-KR" altLang="en-US"/>
              <a:t>여러 개의 테이블을 한데 묶어 분석할 수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A773E3-52EE-45BE-AC25-609554379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94874A-D732-424C-9E1A-926213775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" y="1991977"/>
            <a:ext cx="71151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229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0596A-BA41-48D9-84E8-174BAF46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</a:t>
            </a:r>
            <a:r>
              <a:rPr lang="en-US" altLang="ko-KR"/>
              <a:t>JOIN 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BD3F-EF18-4A4D-AD26-8F80E846E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SELECT</a:t>
            </a:r>
            <a:r>
              <a:rPr lang="ko-KR" altLang="en-US"/>
              <a:t>와 함께 사용</a:t>
            </a:r>
            <a:endParaRPr lang="en-US" altLang="ko-KR"/>
          </a:p>
          <a:p>
            <a:r>
              <a:rPr lang="ko-KR" altLang="en-US"/>
              <a:t>여러 개의 테이블을 한데 묶어 분석할 수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A773E3-52EE-45BE-AC25-6095543798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637146-DB2B-43C6-AE84-D24333FC7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75" y="2069933"/>
            <a:ext cx="68008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8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B7BA4-DD04-4DEA-AD84-10C50E34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데이터베이스의 정의와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33F8B7-0A0F-42AD-8CFA-F29864D85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7DE5B1-40F1-4B19-9A93-FFE5BBAD4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F1897F-972A-4E80-A119-E06238421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128" y="2090636"/>
            <a:ext cx="5734050" cy="29146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5AC359F-4E8B-49E0-983A-0C7161E6DD41}"/>
              </a:ext>
            </a:extLst>
          </p:cNvPr>
          <p:cNvGrpSpPr/>
          <p:nvPr/>
        </p:nvGrpSpPr>
        <p:grpSpPr>
          <a:xfrm>
            <a:off x="746575" y="1898830"/>
            <a:ext cx="6658735" cy="2182843"/>
            <a:chOff x="746575" y="1763815"/>
            <a:chExt cx="6658735" cy="218284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79A1ADC-3A6D-4BA2-9F54-437244302AAF}"/>
                </a:ext>
              </a:extLst>
            </p:cNvPr>
            <p:cNvSpPr/>
            <p:nvPr/>
          </p:nvSpPr>
          <p:spPr>
            <a:xfrm>
              <a:off x="746575" y="1763815"/>
              <a:ext cx="30235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Lucida Console" panose="020B0609040504020204" pitchFamily="49" charset="0"/>
                </a:rPr>
                <a:t>real-time accessibility</a:t>
              </a:r>
              <a:endPara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0C9170C-2836-4017-9DBD-88D529683637}"/>
                </a:ext>
              </a:extLst>
            </p:cNvPr>
            <p:cNvSpPr/>
            <p:nvPr/>
          </p:nvSpPr>
          <p:spPr>
            <a:xfrm>
              <a:off x="4752020" y="1769460"/>
              <a:ext cx="26532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Lucida Console" panose="020B0609040504020204" pitchFamily="49" charset="0"/>
                </a:rPr>
                <a:t>continuous evolution</a:t>
              </a:r>
              <a:endPara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E5816A-44EC-47CD-AD28-BD2E561D2983}"/>
                </a:ext>
              </a:extLst>
            </p:cNvPr>
            <p:cNvSpPr/>
            <p:nvPr/>
          </p:nvSpPr>
          <p:spPr>
            <a:xfrm>
              <a:off x="903427" y="3608104"/>
              <a:ext cx="22829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Lucida Console" panose="020B0609040504020204" pitchFamily="49" charset="0"/>
                </a:rPr>
                <a:t>content reference</a:t>
              </a:r>
              <a:endPara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21A9A54-EDC4-47C9-A02B-B8A854F255D3}"/>
                </a:ext>
              </a:extLst>
            </p:cNvPr>
            <p:cNvSpPr/>
            <p:nvPr/>
          </p:nvSpPr>
          <p:spPr>
            <a:xfrm>
              <a:off x="4875451" y="3608104"/>
              <a:ext cx="240642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Lucida Console" panose="020B0609040504020204" pitchFamily="49" charset="0"/>
                </a:rPr>
                <a:t>concurrent sharing</a:t>
              </a:r>
              <a:endParaRPr lang="ko-KR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26068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FBED8-115B-462E-9937-BDF1FF11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</a:t>
            </a:r>
            <a:r>
              <a:rPr lang="en-US" altLang="ko-KR"/>
              <a:t>JOIN (on</a:t>
            </a:r>
            <a:r>
              <a:rPr lang="ko-KR" altLang="en-US"/>
              <a:t>을 쓰지 않을경우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A8A51C-CAB8-46F7-AB5D-6A3BDA809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923259-621B-4155-9F96-C4713EE93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29149E-308D-446D-BA28-374344923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2" y="1643062"/>
            <a:ext cx="71532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678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62425-CBC1-44B8-89E8-24AE946B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쿼리문 </a:t>
            </a:r>
            <a:r>
              <a:rPr lang="en-US" altLang="ko-KR"/>
              <a:t>JOIN (on</a:t>
            </a:r>
            <a:r>
              <a:rPr lang="ko-KR" altLang="en-US"/>
              <a:t>을 쓴 경우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4D6300-E1E2-4B4A-A59F-9BDDFE24E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970D77-8609-4E2D-87E2-D2A8C6892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FCD830-3091-4322-808F-F1C7F7F5C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2" y="1547812"/>
            <a:ext cx="71913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952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0871F-7EDA-4E0A-950E-F30115D0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여러 개의 테이블을 한번에 붙이기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A4308F-5E63-47A6-B11C-ECEA39A0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E3A024-6E23-4BEC-AC87-B67CCE495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4889EC-87E2-4169-8095-8D682961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7" y="1614487"/>
            <a:ext cx="70580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641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F5A28-9665-433E-821F-9B43D2A6D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결과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BBE7B-635C-48CD-8AD0-8D13A4229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FFD89F-5D9B-408E-ACE4-02336A4F1F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Shape 865">
            <a:extLst>
              <a:ext uri="{FF2B5EF4-FFF2-40B4-BE49-F238E27FC236}">
                <a16:creationId xmlns:a16="http://schemas.microsoft.com/office/drawing/2014/main" id="{D25D58C4-2814-44DE-B595-B6FF62167B7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256" y="1408968"/>
            <a:ext cx="6908912" cy="404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66" descr="Screen Shot 2015-08-10 at 11.46.34 AM.png">
            <a:extLst>
              <a:ext uri="{FF2B5EF4-FFF2-40B4-BE49-F238E27FC236}">
                <a16:creationId xmlns:a16="http://schemas.microsoft.com/office/drawing/2014/main" id="{65CDDBB9-52EF-4EBF-8813-C60FD62FF56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67973" y="2957512"/>
            <a:ext cx="4986420" cy="2148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99523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다대다 관계의 표현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15405302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8DC2D-D15C-4733-83C8-954C57EFA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일대다 관계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9CC416-5FF3-4A90-9B53-385D12F86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CE25C9-4185-49C7-AC8A-530F588057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4025AB-D3AD-4696-82BF-C6F0E3706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524" y="1500428"/>
            <a:ext cx="6980952" cy="3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60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F2278-FDF5-43C6-9087-92CA7C27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일대다 관계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FCE04B-76A7-4BE3-A328-B5BD5DC97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B7BB21-0FE4-4B77-92EF-88D263E23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616282-1CD8-4E3F-BA1B-DD972193F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1543050"/>
            <a:ext cx="68389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807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5A194-3064-4817-805E-24606B4C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다대다 관계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A3C960-1F9B-47C8-A1DF-A8C59EF77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한 개의 과목에 여러명의 학생이 수강할 수 있다</a:t>
            </a:r>
            <a:endParaRPr lang="en-US" altLang="ko-KR"/>
          </a:p>
          <a:p>
            <a:r>
              <a:rPr lang="ko-KR" altLang="en-US"/>
              <a:t>한 명의 학생은 여러 개의 과목을 신청할 수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11D579-69FB-40FD-9444-A205390BA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Shape 932">
            <a:extLst>
              <a:ext uri="{FF2B5EF4-FFF2-40B4-BE49-F238E27FC236}">
                <a16:creationId xmlns:a16="http://schemas.microsoft.com/office/drawing/2014/main" id="{83693CD9-CE72-44DC-92CD-7A417F5EE6C4}"/>
              </a:ext>
            </a:extLst>
          </p:cNvPr>
          <p:cNvSpPr txBox="1"/>
          <p:nvPr/>
        </p:nvSpPr>
        <p:spPr>
          <a:xfrm>
            <a:off x="5928513" y="2455293"/>
            <a:ext cx="1527663" cy="1157287"/>
          </a:xfrm>
          <a:prstGeom prst="rect">
            <a:avLst/>
          </a:prstGeom>
          <a:noFill/>
          <a:ln w="2540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933">
            <a:extLst>
              <a:ext uri="{FF2B5EF4-FFF2-40B4-BE49-F238E27FC236}">
                <a16:creationId xmlns:a16="http://schemas.microsoft.com/office/drawing/2014/main" id="{7D972A60-BD3B-4822-94D1-A443634C2E61}"/>
              </a:ext>
            </a:extLst>
          </p:cNvPr>
          <p:cNvSpPr txBox="1"/>
          <p:nvPr/>
        </p:nvSpPr>
        <p:spPr>
          <a:xfrm>
            <a:off x="1337211" y="2455292"/>
            <a:ext cx="1321593" cy="1071562"/>
          </a:xfrm>
          <a:prstGeom prst="rect">
            <a:avLst/>
          </a:prstGeom>
          <a:noFill/>
          <a:ln w="2540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934">
            <a:extLst>
              <a:ext uri="{FF2B5EF4-FFF2-40B4-BE49-F238E27FC236}">
                <a16:creationId xmlns:a16="http://schemas.microsoft.com/office/drawing/2014/main" id="{011BA76F-414E-4598-83C1-BE2BE5863612}"/>
              </a:ext>
            </a:extLst>
          </p:cNvPr>
          <p:cNvSpPr txBox="1"/>
          <p:nvPr/>
        </p:nvSpPr>
        <p:spPr>
          <a:xfrm>
            <a:off x="1550631" y="2676748"/>
            <a:ext cx="890289" cy="635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>
                <a:latin typeface="Arial" charset="0"/>
                <a:ea typeface="Arial" charset="0"/>
                <a:cs typeface="Arial" charset="0"/>
                <a:sym typeface="Cabin"/>
              </a:rPr>
              <a:t>Course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cxnSp>
        <p:nvCxnSpPr>
          <p:cNvPr id="8" name="Shape 935">
            <a:extLst>
              <a:ext uri="{FF2B5EF4-FFF2-40B4-BE49-F238E27FC236}">
                <a16:creationId xmlns:a16="http://schemas.microsoft.com/office/drawing/2014/main" id="{857D2E59-4435-4AA4-B66F-6FF0156C1BBE}"/>
              </a:ext>
            </a:extLst>
          </p:cNvPr>
          <p:cNvCxnSpPr/>
          <p:nvPr/>
        </p:nvCxnSpPr>
        <p:spPr>
          <a:xfrm rot="10800000" flipH="1">
            <a:off x="2740065" y="2822695"/>
            <a:ext cx="3148875" cy="6750"/>
          </a:xfrm>
          <a:prstGeom prst="straightConnector1">
            <a:avLst/>
          </a:prstGeom>
          <a:noFill/>
          <a:ln w="88900" cap="rnd" cmpd="sng">
            <a:solidFill>
              <a:schemeClr val="tx1"/>
            </a:solidFill>
            <a:prstDash val="solid"/>
            <a:miter/>
            <a:headEnd type="triangle" w="lg" len="lg"/>
            <a:tailEnd type="triangle" w="lg" len="lg"/>
          </a:ln>
        </p:spPr>
      </p:cxnSp>
      <p:sp>
        <p:nvSpPr>
          <p:cNvPr id="9" name="Shape 936">
            <a:extLst>
              <a:ext uri="{FF2B5EF4-FFF2-40B4-BE49-F238E27FC236}">
                <a16:creationId xmlns:a16="http://schemas.microsoft.com/office/drawing/2014/main" id="{F48CB210-88AE-4410-8730-5EE3B78E5F62}"/>
              </a:ext>
            </a:extLst>
          </p:cNvPr>
          <p:cNvSpPr txBox="1"/>
          <p:nvPr/>
        </p:nvSpPr>
        <p:spPr>
          <a:xfrm>
            <a:off x="3518253" y="2255267"/>
            <a:ext cx="1428975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>
                <a:latin typeface="Arial" charset="0"/>
                <a:ea typeface="Arial" charset="0"/>
                <a:cs typeface="Arial" charset="0"/>
                <a:sym typeface="Cabin"/>
              </a:rPr>
              <a:t>member-of</a:t>
            </a:r>
          </a:p>
        </p:txBody>
      </p:sp>
      <p:sp>
        <p:nvSpPr>
          <p:cNvPr id="10" name="Shape 945">
            <a:extLst>
              <a:ext uri="{FF2B5EF4-FFF2-40B4-BE49-F238E27FC236}">
                <a16:creationId xmlns:a16="http://schemas.microsoft.com/office/drawing/2014/main" id="{615C3FC4-BBDE-405E-AF51-700504B5FAE9}"/>
              </a:ext>
            </a:extLst>
          </p:cNvPr>
          <p:cNvSpPr txBox="1"/>
          <p:nvPr/>
        </p:nvSpPr>
        <p:spPr>
          <a:xfrm>
            <a:off x="6336016" y="2498150"/>
            <a:ext cx="777775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>
                <a:latin typeface="Arial" charset="0"/>
                <a:ea typeface="Arial" charset="0"/>
                <a:cs typeface="Arial" charset="0"/>
                <a:sym typeface="Cabin"/>
              </a:rPr>
              <a:t>User</a:t>
            </a:r>
          </a:p>
        </p:txBody>
      </p:sp>
      <p:sp>
        <p:nvSpPr>
          <p:cNvPr id="11" name="Shape 946">
            <a:extLst>
              <a:ext uri="{FF2B5EF4-FFF2-40B4-BE49-F238E27FC236}">
                <a16:creationId xmlns:a16="http://schemas.microsoft.com/office/drawing/2014/main" id="{7095E1B3-63AF-41CB-8706-59BC95847CE7}"/>
              </a:ext>
            </a:extLst>
          </p:cNvPr>
          <p:cNvSpPr txBox="1"/>
          <p:nvPr/>
        </p:nvSpPr>
        <p:spPr>
          <a:xfrm>
            <a:off x="6271757" y="3141088"/>
            <a:ext cx="90629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>
                <a:latin typeface="Arial" charset="0"/>
                <a:ea typeface="Arial" charset="0"/>
                <a:cs typeface="Arial" charset="0"/>
                <a:sym typeface="Cabin"/>
              </a:rPr>
              <a:t>email</a:t>
            </a:r>
          </a:p>
        </p:txBody>
      </p:sp>
      <p:sp>
        <p:nvSpPr>
          <p:cNvPr id="12" name="Shape 947">
            <a:extLst>
              <a:ext uri="{FF2B5EF4-FFF2-40B4-BE49-F238E27FC236}">
                <a16:creationId xmlns:a16="http://schemas.microsoft.com/office/drawing/2014/main" id="{F8BEF0AB-7AA4-417E-8501-AA3ED8D6FA9D}"/>
              </a:ext>
            </a:extLst>
          </p:cNvPr>
          <p:cNvSpPr txBox="1"/>
          <p:nvPr/>
        </p:nvSpPr>
        <p:spPr>
          <a:xfrm>
            <a:off x="6382897" y="2798188"/>
            <a:ext cx="68401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</a:p>
        </p:txBody>
      </p:sp>
      <p:sp>
        <p:nvSpPr>
          <p:cNvPr id="13" name="Shape 951">
            <a:extLst>
              <a:ext uri="{FF2B5EF4-FFF2-40B4-BE49-F238E27FC236}">
                <a16:creationId xmlns:a16="http://schemas.microsoft.com/office/drawing/2014/main" id="{D3A86D73-02A8-47FD-8719-CCA69915C361}"/>
              </a:ext>
            </a:extLst>
          </p:cNvPr>
          <p:cNvSpPr txBox="1"/>
          <p:nvPr/>
        </p:nvSpPr>
        <p:spPr>
          <a:xfrm>
            <a:off x="5235623" y="2993928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b="0" i="0" u="none" strike="noStrike" cap="none">
                <a:latin typeface="Arial"/>
                <a:ea typeface="Arial"/>
                <a:cs typeface="Arial"/>
                <a:sym typeface="Arial"/>
              </a:rPr>
              <a:t>Many</a:t>
            </a:r>
          </a:p>
        </p:txBody>
      </p:sp>
      <p:sp>
        <p:nvSpPr>
          <p:cNvPr id="14" name="Shape 952">
            <a:extLst>
              <a:ext uri="{FF2B5EF4-FFF2-40B4-BE49-F238E27FC236}">
                <a16:creationId xmlns:a16="http://schemas.microsoft.com/office/drawing/2014/main" id="{CC0D299F-E561-46F9-903B-4A18864AC518}"/>
              </a:ext>
            </a:extLst>
          </p:cNvPr>
          <p:cNvSpPr txBox="1"/>
          <p:nvPr/>
        </p:nvSpPr>
        <p:spPr>
          <a:xfrm>
            <a:off x="2782548" y="3022978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b="0" i="0" u="none" strike="noStrike" cap="none">
                <a:latin typeface="Arial"/>
                <a:ea typeface="Arial"/>
                <a:cs typeface="Arial"/>
                <a:sym typeface="Arial"/>
              </a:rPr>
              <a:t>Many</a:t>
            </a:r>
          </a:p>
        </p:txBody>
      </p:sp>
    </p:spTree>
    <p:extLst>
      <p:ext uri="{BB962C8B-B14F-4D97-AF65-F5344CB8AC3E}">
        <p14:creationId xmlns:p14="http://schemas.microsoft.com/office/powerpoint/2010/main" val="40810542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5A194-3064-4817-805E-24606B4C6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다대다 관계의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A3C960-1F9B-47C8-A1DF-A8C59EF77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두개의 외래키를 갖는 새로운 테이블을 추가함으로써 해결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11D579-69FB-40FD-9444-A205390BA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Shape 932">
            <a:extLst>
              <a:ext uri="{FF2B5EF4-FFF2-40B4-BE49-F238E27FC236}">
                <a16:creationId xmlns:a16="http://schemas.microsoft.com/office/drawing/2014/main" id="{83693CD9-CE72-44DC-92CD-7A417F5EE6C4}"/>
              </a:ext>
            </a:extLst>
          </p:cNvPr>
          <p:cNvSpPr txBox="1"/>
          <p:nvPr/>
        </p:nvSpPr>
        <p:spPr>
          <a:xfrm>
            <a:off x="5928513" y="1955983"/>
            <a:ext cx="1527663" cy="1157287"/>
          </a:xfrm>
          <a:prstGeom prst="rect">
            <a:avLst/>
          </a:prstGeom>
          <a:noFill/>
          <a:ln w="2540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933">
            <a:extLst>
              <a:ext uri="{FF2B5EF4-FFF2-40B4-BE49-F238E27FC236}">
                <a16:creationId xmlns:a16="http://schemas.microsoft.com/office/drawing/2014/main" id="{7D972A60-BD3B-4822-94D1-A443634C2E61}"/>
              </a:ext>
            </a:extLst>
          </p:cNvPr>
          <p:cNvSpPr txBox="1"/>
          <p:nvPr/>
        </p:nvSpPr>
        <p:spPr>
          <a:xfrm>
            <a:off x="1337211" y="1955982"/>
            <a:ext cx="1321593" cy="1071562"/>
          </a:xfrm>
          <a:prstGeom prst="rect">
            <a:avLst/>
          </a:prstGeom>
          <a:noFill/>
          <a:ln w="2540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934">
            <a:extLst>
              <a:ext uri="{FF2B5EF4-FFF2-40B4-BE49-F238E27FC236}">
                <a16:creationId xmlns:a16="http://schemas.microsoft.com/office/drawing/2014/main" id="{011BA76F-414E-4598-83C1-BE2BE5863612}"/>
              </a:ext>
            </a:extLst>
          </p:cNvPr>
          <p:cNvSpPr txBox="1"/>
          <p:nvPr/>
        </p:nvSpPr>
        <p:spPr>
          <a:xfrm>
            <a:off x="1550631" y="2177438"/>
            <a:ext cx="890289" cy="635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>
                <a:latin typeface="Arial" charset="0"/>
                <a:ea typeface="Arial" charset="0"/>
                <a:cs typeface="Arial" charset="0"/>
                <a:sym typeface="Cabin"/>
              </a:rPr>
              <a:t>Course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cxnSp>
        <p:nvCxnSpPr>
          <p:cNvPr id="8" name="Shape 935">
            <a:extLst>
              <a:ext uri="{FF2B5EF4-FFF2-40B4-BE49-F238E27FC236}">
                <a16:creationId xmlns:a16="http://schemas.microsoft.com/office/drawing/2014/main" id="{857D2E59-4435-4AA4-B66F-6FF0156C1BBE}"/>
              </a:ext>
            </a:extLst>
          </p:cNvPr>
          <p:cNvCxnSpPr/>
          <p:nvPr/>
        </p:nvCxnSpPr>
        <p:spPr>
          <a:xfrm rot="10800000" flipH="1">
            <a:off x="2740065" y="2323385"/>
            <a:ext cx="3148875" cy="6750"/>
          </a:xfrm>
          <a:prstGeom prst="straightConnector1">
            <a:avLst/>
          </a:prstGeom>
          <a:noFill/>
          <a:ln w="88900" cap="rnd" cmpd="sng">
            <a:solidFill>
              <a:schemeClr val="tx1"/>
            </a:solidFill>
            <a:prstDash val="solid"/>
            <a:miter/>
            <a:headEnd type="triangle" w="lg" len="lg"/>
            <a:tailEnd type="triangle" w="lg" len="lg"/>
          </a:ln>
        </p:spPr>
      </p:cxnSp>
      <p:sp>
        <p:nvSpPr>
          <p:cNvPr id="9" name="Shape 936">
            <a:extLst>
              <a:ext uri="{FF2B5EF4-FFF2-40B4-BE49-F238E27FC236}">
                <a16:creationId xmlns:a16="http://schemas.microsoft.com/office/drawing/2014/main" id="{F48CB210-88AE-4410-8730-5EE3B78E5F62}"/>
              </a:ext>
            </a:extLst>
          </p:cNvPr>
          <p:cNvSpPr txBox="1"/>
          <p:nvPr/>
        </p:nvSpPr>
        <p:spPr>
          <a:xfrm>
            <a:off x="3518253" y="1755957"/>
            <a:ext cx="1428975" cy="3499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>
                <a:latin typeface="Arial" charset="0"/>
                <a:ea typeface="Arial" charset="0"/>
                <a:cs typeface="Arial" charset="0"/>
                <a:sym typeface="Cabin"/>
              </a:rPr>
              <a:t>member-of</a:t>
            </a:r>
          </a:p>
        </p:txBody>
      </p:sp>
      <p:sp>
        <p:nvSpPr>
          <p:cNvPr id="10" name="Shape 945">
            <a:extLst>
              <a:ext uri="{FF2B5EF4-FFF2-40B4-BE49-F238E27FC236}">
                <a16:creationId xmlns:a16="http://schemas.microsoft.com/office/drawing/2014/main" id="{615C3FC4-BBDE-405E-AF51-700504B5FAE9}"/>
              </a:ext>
            </a:extLst>
          </p:cNvPr>
          <p:cNvSpPr txBox="1"/>
          <p:nvPr/>
        </p:nvSpPr>
        <p:spPr>
          <a:xfrm>
            <a:off x="6336016" y="1998840"/>
            <a:ext cx="777775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>
                <a:latin typeface="Arial" charset="0"/>
                <a:ea typeface="Arial" charset="0"/>
                <a:cs typeface="Arial" charset="0"/>
                <a:sym typeface="Cabin"/>
              </a:rPr>
              <a:t>User</a:t>
            </a:r>
          </a:p>
        </p:txBody>
      </p:sp>
      <p:sp>
        <p:nvSpPr>
          <p:cNvPr id="11" name="Shape 946">
            <a:extLst>
              <a:ext uri="{FF2B5EF4-FFF2-40B4-BE49-F238E27FC236}">
                <a16:creationId xmlns:a16="http://schemas.microsoft.com/office/drawing/2014/main" id="{7095E1B3-63AF-41CB-8706-59BC95847CE7}"/>
              </a:ext>
            </a:extLst>
          </p:cNvPr>
          <p:cNvSpPr txBox="1"/>
          <p:nvPr/>
        </p:nvSpPr>
        <p:spPr>
          <a:xfrm>
            <a:off x="6271757" y="2641778"/>
            <a:ext cx="90629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>
                <a:latin typeface="Arial" charset="0"/>
                <a:ea typeface="Arial" charset="0"/>
                <a:cs typeface="Arial" charset="0"/>
                <a:sym typeface="Cabin"/>
              </a:rPr>
              <a:t>email</a:t>
            </a:r>
          </a:p>
        </p:txBody>
      </p:sp>
      <p:sp>
        <p:nvSpPr>
          <p:cNvPr id="12" name="Shape 947">
            <a:extLst>
              <a:ext uri="{FF2B5EF4-FFF2-40B4-BE49-F238E27FC236}">
                <a16:creationId xmlns:a16="http://schemas.microsoft.com/office/drawing/2014/main" id="{F8BEF0AB-7AA4-417E-8501-AA3ED8D6FA9D}"/>
              </a:ext>
            </a:extLst>
          </p:cNvPr>
          <p:cNvSpPr txBox="1"/>
          <p:nvPr/>
        </p:nvSpPr>
        <p:spPr>
          <a:xfrm>
            <a:off x="6382897" y="2298878"/>
            <a:ext cx="684013" cy="3500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000" u="none" strike="noStrike" cap="none"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</a:p>
        </p:txBody>
      </p:sp>
      <p:sp>
        <p:nvSpPr>
          <p:cNvPr id="13" name="Shape 951">
            <a:extLst>
              <a:ext uri="{FF2B5EF4-FFF2-40B4-BE49-F238E27FC236}">
                <a16:creationId xmlns:a16="http://schemas.microsoft.com/office/drawing/2014/main" id="{D3A86D73-02A8-47FD-8719-CCA69915C361}"/>
              </a:ext>
            </a:extLst>
          </p:cNvPr>
          <p:cNvSpPr txBox="1"/>
          <p:nvPr/>
        </p:nvSpPr>
        <p:spPr>
          <a:xfrm>
            <a:off x="5235623" y="2494618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b="0" i="0" u="none" strike="noStrike" cap="none">
                <a:latin typeface="Arial"/>
                <a:ea typeface="Arial"/>
                <a:cs typeface="Arial"/>
                <a:sym typeface="Arial"/>
              </a:rPr>
              <a:t>Many</a:t>
            </a:r>
          </a:p>
        </p:txBody>
      </p:sp>
      <p:sp>
        <p:nvSpPr>
          <p:cNvPr id="14" name="Shape 952">
            <a:extLst>
              <a:ext uri="{FF2B5EF4-FFF2-40B4-BE49-F238E27FC236}">
                <a16:creationId xmlns:a16="http://schemas.microsoft.com/office/drawing/2014/main" id="{CC0D299F-E561-46F9-903B-4A18864AC518}"/>
              </a:ext>
            </a:extLst>
          </p:cNvPr>
          <p:cNvSpPr txBox="1"/>
          <p:nvPr/>
        </p:nvSpPr>
        <p:spPr>
          <a:xfrm>
            <a:off x="2782548" y="2523668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b="0" i="0" u="none" strike="noStrike" cap="none">
                <a:latin typeface="Arial"/>
                <a:ea typeface="Arial"/>
                <a:cs typeface="Arial"/>
                <a:sym typeface="Arial"/>
              </a:rPr>
              <a:t>Many</a:t>
            </a:r>
          </a:p>
        </p:txBody>
      </p:sp>
      <p:sp>
        <p:nvSpPr>
          <p:cNvPr id="15" name="Shape 937">
            <a:extLst>
              <a:ext uri="{FF2B5EF4-FFF2-40B4-BE49-F238E27FC236}">
                <a16:creationId xmlns:a16="http://schemas.microsoft.com/office/drawing/2014/main" id="{BB851333-BEFE-4DA4-9D22-AAFFB657FBB7}"/>
              </a:ext>
            </a:extLst>
          </p:cNvPr>
          <p:cNvSpPr txBox="1"/>
          <p:nvPr/>
        </p:nvSpPr>
        <p:spPr>
          <a:xfrm>
            <a:off x="3855495" y="4227520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Member</a:t>
            </a:r>
          </a:p>
        </p:txBody>
      </p:sp>
      <p:sp>
        <p:nvSpPr>
          <p:cNvPr id="16" name="Shape 938">
            <a:extLst>
              <a:ext uri="{FF2B5EF4-FFF2-40B4-BE49-F238E27FC236}">
                <a16:creationId xmlns:a16="http://schemas.microsoft.com/office/drawing/2014/main" id="{2C10B043-ACF6-48F6-8566-1282F24648BD}"/>
              </a:ext>
            </a:extLst>
          </p:cNvPr>
          <p:cNvSpPr txBox="1"/>
          <p:nvPr/>
        </p:nvSpPr>
        <p:spPr>
          <a:xfrm>
            <a:off x="3855495" y="4677576"/>
            <a:ext cx="1357311" cy="428625"/>
          </a:xfrm>
          <a:prstGeom prst="rect">
            <a:avLst/>
          </a:prstGeom>
          <a:noFill/>
          <a:ln w="8890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user_id</a:t>
            </a:r>
          </a:p>
        </p:txBody>
      </p:sp>
      <p:sp>
        <p:nvSpPr>
          <p:cNvPr id="17" name="Shape 939">
            <a:extLst>
              <a:ext uri="{FF2B5EF4-FFF2-40B4-BE49-F238E27FC236}">
                <a16:creationId xmlns:a16="http://schemas.microsoft.com/office/drawing/2014/main" id="{FB624B76-B4C4-4D45-9097-0F619E31E489}"/>
              </a:ext>
            </a:extLst>
          </p:cNvPr>
          <p:cNvSpPr txBox="1"/>
          <p:nvPr/>
        </p:nvSpPr>
        <p:spPr>
          <a:xfrm>
            <a:off x="3855495" y="5106201"/>
            <a:ext cx="1357311" cy="428625"/>
          </a:xfrm>
          <a:prstGeom prst="rect">
            <a:avLst/>
          </a:prstGeom>
          <a:noFill/>
          <a:ln w="8890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0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course_id</a:t>
            </a:r>
          </a:p>
        </p:txBody>
      </p:sp>
      <p:sp>
        <p:nvSpPr>
          <p:cNvPr id="18" name="Shape 940">
            <a:extLst>
              <a:ext uri="{FF2B5EF4-FFF2-40B4-BE49-F238E27FC236}">
                <a16:creationId xmlns:a16="http://schemas.microsoft.com/office/drawing/2014/main" id="{3FD8EFA2-1F19-47D7-B43F-E8CEE3B0F474}"/>
              </a:ext>
            </a:extLst>
          </p:cNvPr>
          <p:cNvSpPr txBox="1"/>
          <p:nvPr/>
        </p:nvSpPr>
        <p:spPr>
          <a:xfrm>
            <a:off x="7236618" y="3991776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User</a:t>
            </a:r>
          </a:p>
        </p:txBody>
      </p:sp>
      <p:sp>
        <p:nvSpPr>
          <p:cNvPr id="19" name="Shape 941">
            <a:extLst>
              <a:ext uri="{FF2B5EF4-FFF2-40B4-BE49-F238E27FC236}">
                <a16:creationId xmlns:a16="http://schemas.microsoft.com/office/drawing/2014/main" id="{A2954042-40C3-440F-BD41-42CADC77A96A}"/>
              </a:ext>
            </a:extLst>
          </p:cNvPr>
          <p:cNvSpPr txBox="1"/>
          <p:nvPr/>
        </p:nvSpPr>
        <p:spPr>
          <a:xfrm>
            <a:off x="7236618" y="4441833"/>
            <a:ext cx="1357311" cy="428625"/>
          </a:xfrm>
          <a:prstGeom prst="rect">
            <a:avLst/>
          </a:prstGeom>
          <a:noFill/>
          <a:ln w="8890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20" name="Shape 942">
            <a:extLst>
              <a:ext uri="{FF2B5EF4-FFF2-40B4-BE49-F238E27FC236}">
                <a16:creationId xmlns:a16="http://schemas.microsoft.com/office/drawing/2014/main" id="{68A1B52F-A7BB-4144-942F-70DEAC27AE54}"/>
              </a:ext>
            </a:extLst>
          </p:cNvPr>
          <p:cNvSpPr txBox="1"/>
          <p:nvPr/>
        </p:nvSpPr>
        <p:spPr>
          <a:xfrm>
            <a:off x="7236618" y="4870458"/>
            <a:ext cx="1357311" cy="428625"/>
          </a:xfrm>
          <a:prstGeom prst="rect">
            <a:avLst/>
          </a:prstGeom>
          <a:noFill/>
          <a:ln w="8890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name</a:t>
            </a:r>
          </a:p>
        </p:txBody>
      </p:sp>
      <p:sp>
        <p:nvSpPr>
          <p:cNvPr id="21" name="Shape 943">
            <a:extLst>
              <a:ext uri="{FF2B5EF4-FFF2-40B4-BE49-F238E27FC236}">
                <a16:creationId xmlns:a16="http://schemas.microsoft.com/office/drawing/2014/main" id="{8D853115-80C1-4CA5-A031-C59B550571FD}"/>
              </a:ext>
            </a:extLst>
          </p:cNvPr>
          <p:cNvSpPr txBox="1"/>
          <p:nvPr/>
        </p:nvSpPr>
        <p:spPr>
          <a:xfrm>
            <a:off x="7236618" y="5313370"/>
            <a:ext cx="1357311" cy="428625"/>
          </a:xfrm>
          <a:prstGeom prst="rect">
            <a:avLst/>
          </a:prstGeom>
          <a:noFill/>
          <a:ln w="8890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chemeClr val="lt1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email</a:t>
            </a:r>
          </a:p>
        </p:txBody>
      </p:sp>
      <p:cxnSp>
        <p:nvCxnSpPr>
          <p:cNvPr id="22" name="Shape 944">
            <a:extLst>
              <a:ext uri="{FF2B5EF4-FFF2-40B4-BE49-F238E27FC236}">
                <a16:creationId xmlns:a16="http://schemas.microsoft.com/office/drawing/2014/main" id="{2CC6AC47-9754-415B-9D8C-953902CD3B94}"/>
              </a:ext>
            </a:extLst>
          </p:cNvPr>
          <p:cNvCxnSpPr>
            <a:endCxn id="17" idx="1"/>
          </p:cNvCxnSpPr>
          <p:nvPr/>
        </p:nvCxnSpPr>
        <p:spPr>
          <a:xfrm>
            <a:off x="1995195" y="4840514"/>
            <a:ext cx="1860299" cy="480000"/>
          </a:xfrm>
          <a:prstGeom prst="straightConnector1">
            <a:avLst/>
          </a:prstGeom>
          <a:noFill/>
          <a:ln w="88900" cap="rnd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23" name="Shape 948">
            <a:extLst>
              <a:ext uri="{FF2B5EF4-FFF2-40B4-BE49-F238E27FC236}">
                <a16:creationId xmlns:a16="http://schemas.microsoft.com/office/drawing/2014/main" id="{980FFD78-7EAF-4A98-AECF-240A1D830A83}"/>
              </a:ext>
            </a:extLst>
          </p:cNvPr>
          <p:cNvSpPr txBox="1"/>
          <p:nvPr/>
        </p:nvSpPr>
        <p:spPr>
          <a:xfrm>
            <a:off x="5378876" y="5032608"/>
            <a:ext cx="716999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b="0" i="0" u="none" strike="noStrike" cap="none">
                <a:latin typeface="Arial"/>
                <a:ea typeface="Arial"/>
                <a:cs typeface="Arial"/>
                <a:sym typeface="Arial"/>
              </a:rPr>
              <a:t>Many</a:t>
            </a:r>
          </a:p>
        </p:txBody>
      </p:sp>
      <p:sp>
        <p:nvSpPr>
          <p:cNvPr id="24" name="Shape 949">
            <a:extLst>
              <a:ext uri="{FF2B5EF4-FFF2-40B4-BE49-F238E27FC236}">
                <a16:creationId xmlns:a16="http://schemas.microsoft.com/office/drawing/2014/main" id="{32C3D796-4445-42F0-A558-25145268D0D0}"/>
              </a:ext>
            </a:extLst>
          </p:cNvPr>
          <p:cNvSpPr txBox="1"/>
          <p:nvPr/>
        </p:nvSpPr>
        <p:spPr>
          <a:xfrm>
            <a:off x="6553726" y="4956183"/>
            <a:ext cx="561299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b="0" i="0" u="none" strike="noStrike" cap="none">
                <a:latin typeface="Arial"/>
                <a:ea typeface="Arial"/>
                <a:cs typeface="Arial"/>
                <a:sym typeface="Arial"/>
              </a:rPr>
              <a:t>One</a:t>
            </a:r>
          </a:p>
        </p:txBody>
      </p:sp>
      <p:sp>
        <p:nvSpPr>
          <p:cNvPr id="25" name="Shape 953">
            <a:extLst>
              <a:ext uri="{FF2B5EF4-FFF2-40B4-BE49-F238E27FC236}">
                <a16:creationId xmlns:a16="http://schemas.microsoft.com/office/drawing/2014/main" id="{CE8878E3-83D8-4041-A82C-C85C11A6C082}"/>
              </a:ext>
            </a:extLst>
          </p:cNvPr>
          <p:cNvSpPr txBox="1"/>
          <p:nvPr/>
        </p:nvSpPr>
        <p:spPr>
          <a:xfrm>
            <a:off x="637961" y="4176256"/>
            <a:ext cx="1357311" cy="428625"/>
          </a:xfrm>
          <a:prstGeom prst="rect">
            <a:avLst/>
          </a:prstGeom>
          <a:solidFill>
            <a:schemeClr val="accent1"/>
          </a:solidFill>
          <a:ln w="8890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Course</a:t>
            </a:r>
          </a:p>
        </p:txBody>
      </p:sp>
      <p:sp>
        <p:nvSpPr>
          <p:cNvPr id="26" name="Shape 954">
            <a:extLst>
              <a:ext uri="{FF2B5EF4-FFF2-40B4-BE49-F238E27FC236}">
                <a16:creationId xmlns:a16="http://schemas.microsoft.com/office/drawing/2014/main" id="{ECCF0142-8678-4196-A735-587170A1A87C}"/>
              </a:ext>
            </a:extLst>
          </p:cNvPr>
          <p:cNvSpPr txBox="1"/>
          <p:nvPr/>
        </p:nvSpPr>
        <p:spPr>
          <a:xfrm>
            <a:off x="637961" y="4626312"/>
            <a:ext cx="1357311" cy="428625"/>
          </a:xfrm>
          <a:prstGeom prst="rect">
            <a:avLst/>
          </a:prstGeom>
          <a:noFill/>
          <a:ln w="8890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FF7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id</a:t>
            </a:r>
          </a:p>
        </p:txBody>
      </p:sp>
      <p:sp>
        <p:nvSpPr>
          <p:cNvPr id="27" name="Shape 955">
            <a:extLst>
              <a:ext uri="{FF2B5EF4-FFF2-40B4-BE49-F238E27FC236}">
                <a16:creationId xmlns:a16="http://schemas.microsoft.com/office/drawing/2014/main" id="{C20FBE32-FCB6-4924-91EF-69C1AB9F3748}"/>
              </a:ext>
            </a:extLst>
          </p:cNvPr>
          <p:cNvSpPr txBox="1"/>
          <p:nvPr/>
        </p:nvSpPr>
        <p:spPr>
          <a:xfrm>
            <a:off x="637961" y="5054937"/>
            <a:ext cx="1357311" cy="428625"/>
          </a:xfrm>
          <a:prstGeom prst="rect">
            <a:avLst/>
          </a:prstGeom>
          <a:noFill/>
          <a:ln w="88900" cap="rnd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Cabin"/>
              <a:buNone/>
            </a:pPr>
            <a:r>
              <a:rPr lang="en" sz="2300" u="none" strike="noStrike" cap="none">
                <a:solidFill>
                  <a:srgbClr val="00FF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title</a:t>
            </a:r>
          </a:p>
        </p:txBody>
      </p:sp>
      <p:cxnSp>
        <p:nvCxnSpPr>
          <p:cNvPr id="28" name="Shape 956">
            <a:extLst>
              <a:ext uri="{FF2B5EF4-FFF2-40B4-BE49-F238E27FC236}">
                <a16:creationId xmlns:a16="http://schemas.microsoft.com/office/drawing/2014/main" id="{754A29B8-BEBF-47AD-A6C0-D350E1B1C663}"/>
              </a:ext>
            </a:extLst>
          </p:cNvPr>
          <p:cNvCxnSpPr>
            <a:stCxn id="19" idx="1"/>
            <a:endCxn id="16" idx="3"/>
          </p:cNvCxnSpPr>
          <p:nvPr/>
        </p:nvCxnSpPr>
        <p:spPr>
          <a:xfrm flipH="1">
            <a:off x="5212818" y="4656145"/>
            <a:ext cx="2023800" cy="235800"/>
          </a:xfrm>
          <a:prstGeom prst="straightConnector1">
            <a:avLst/>
          </a:prstGeom>
          <a:noFill/>
          <a:ln w="88900" cap="rnd" cmpd="sng">
            <a:solidFill>
              <a:schemeClr val="tx1"/>
            </a:solidFill>
            <a:prstDash val="solid"/>
            <a:miter/>
            <a:headEnd type="stealth" w="med" len="med"/>
            <a:tailEnd type="none" w="med" len="med"/>
          </a:ln>
        </p:spPr>
      </p:cxnSp>
      <p:sp>
        <p:nvSpPr>
          <p:cNvPr id="29" name="Shape 957">
            <a:extLst>
              <a:ext uri="{FF2B5EF4-FFF2-40B4-BE49-F238E27FC236}">
                <a16:creationId xmlns:a16="http://schemas.microsoft.com/office/drawing/2014/main" id="{408FB9A2-DDA5-4A60-B76B-0264E2CA2298}"/>
              </a:ext>
            </a:extLst>
          </p:cNvPr>
          <p:cNvSpPr txBox="1"/>
          <p:nvPr/>
        </p:nvSpPr>
        <p:spPr>
          <a:xfrm>
            <a:off x="2094072" y="5124958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b="0" i="0" u="none" strike="noStrike" cap="none">
                <a:latin typeface="Arial"/>
                <a:ea typeface="Arial"/>
                <a:cs typeface="Arial"/>
                <a:sym typeface="Arial"/>
              </a:rPr>
              <a:t>One</a:t>
            </a:r>
          </a:p>
        </p:txBody>
      </p:sp>
      <p:sp>
        <p:nvSpPr>
          <p:cNvPr id="30" name="Shape 958">
            <a:extLst>
              <a:ext uri="{FF2B5EF4-FFF2-40B4-BE49-F238E27FC236}">
                <a16:creationId xmlns:a16="http://schemas.microsoft.com/office/drawing/2014/main" id="{FAD4D9F8-227A-4103-882A-30958C9C8EC8}"/>
              </a:ext>
            </a:extLst>
          </p:cNvPr>
          <p:cNvSpPr txBox="1"/>
          <p:nvPr/>
        </p:nvSpPr>
        <p:spPr>
          <a:xfrm>
            <a:off x="3129576" y="4620108"/>
            <a:ext cx="684000" cy="294299"/>
          </a:xfrm>
          <a:prstGeom prst="rect">
            <a:avLst/>
          </a:prstGeom>
          <a:noFill/>
          <a:ln>
            <a:noFill/>
          </a:ln>
        </p:spPr>
        <p:txBody>
          <a:bodyPr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1600" b="0" i="0" u="none" strike="noStrike" cap="none">
                <a:latin typeface="Arial"/>
                <a:ea typeface="Arial"/>
                <a:cs typeface="Arial"/>
                <a:sym typeface="Arial"/>
              </a:rPr>
              <a:t>Many</a:t>
            </a:r>
          </a:p>
        </p:txBody>
      </p:sp>
    </p:spTree>
    <p:extLst>
      <p:ext uri="{BB962C8B-B14F-4D97-AF65-F5344CB8AC3E}">
        <p14:creationId xmlns:p14="http://schemas.microsoft.com/office/powerpoint/2010/main" val="8523191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3E0B69-2438-4BD4-B43B-750BD0DCB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다대다관계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7D1AFB-7FF6-4EA0-ACA8-40818FF0B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2979ED-5814-4D42-9AF6-F123FB972B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00B81F-CEF0-4027-8EA8-CE8BE677C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647825"/>
            <a:ext cx="70866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02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F9E23-A78C-4B30-B5DD-2645BD10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데이터베이스의 정의와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507AA6-1E74-4F0E-91E4-E7B8EE95B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실시간 접근</a:t>
            </a:r>
          </a:p>
          <a:p>
            <a:pPr lvl="1"/>
            <a:r>
              <a:rPr lang="ko-KR" altLang="en-US"/>
              <a:t>사용자의 데이터 요구에 실시간으로 응답</a:t>
            </a:r>
          </a:p>
          <a:p>
            <a:pPr>
              <a:spcBef>
                <a:spcPts val="1200"/>
              </a:spcBef>
            </a:pPr>
            <a:endParaRPr lang="en-US" altLang="ko-KR"/>
          </a:p>
          <a:p>
            <a:pPr>
              <a:spcBef>
                <a:spcPts val="1200"/>
              </a:spcBef>
            </a:pPr>
            <a:r>
              <a:rPr lang="ko-KR" altLang="en-US"/>
              <a:t>계속 변화</a:t>
            </a:r>
          </a:p>
          <a:p>
            <a:pPr lvl="1"/>
            <a:r>
              <a:rPr lang="ko-KR" altLang="en-US"/>
              <a:t>데이터의 계속적인 삽입</a:t>
            </a:r>
            <a:r>
              <a:rPr lang="en-US" altLang="ko-KR"/>
              <a:t>, </a:t>
            </a:r>
            <a:r>
              <a:rPr lang="ko-KR" altLang="en-US"/>
              <a:t>삭제</a:t>
            </a:r>
            <a:r>
              <a:rPr lang="en-US" altLang="ko-KR"/>
              <a:t>, </a:t>
            </a:r>
            <a:r>
              <a:rPr lang="ko-KR" altLang="en-US"/>
              <a:t>수정을 통해 현재의 정확한 데이터를 유지</a:t>
            </a:r>
          </a:p>
          <a:p>
            <a:pPr>
              <a:spcBef>
                <a:spcPts val="1200"/>
              </a:spcBef>
            </a:pPr>
            <a:endParaRPr lang="en-US" altLang="ko-KR"/>
          </a:p>
          <a:p>
            <a:pPr>
              <a:spcBef>
                <a:spcPts val="1200"/>
              </a:spcBef>
            </a:pPr>
            <a:r>
              <a:rPr lang="ko-KR" altLang="en-US"/>
              <a:t>동시 공유</a:t>
            </a:r>
          </a:p>
          <a:p>
            <a:pPr lvl="1"/>
            <a:r>
              <a:rPr lang="ko-KR" altLang="en-US"/>
              <a:t>서로 다른 데이터의 동시 사용뿐만 아니라 같은 데이터의 </a:t>
            </a:r>
            <a:r>
              <a:rPr lang="ko-KR" altLang="en-US" spc="-150"/>
              <a:t>동시 사용도 지원</a:t>
            </a:r>
          </a:p>
          <a:p>
            <a:pPr>
              <a:spcBef>
                <a:spcPts val="1200"/>
              </a:spcBef>
            </a:pPr>
            <a:endParaRPr lang="en-US" altLang="ko-KR"/>
          </a:p>
          <a:p>
            <a:pPr>
              <a:spcBef>
                <a:spcPts val="1200"/>
              </a:spcBef>
            </a:pPr>
            <a:r>
              <a:rPr lang="ko-KR" altLang="en-US"/>
              <a:t>내용 기반 참조</a:t>
            </a:r>
          </a:p>
          <a:p>
            <a:pPr lvl="1"/>
            <a:r>
              <a:rPr lang="ko-KR" altLang="en-US"/>
              <a:t>데이터가 저장된 주소나 위치가 아닌 내용으로 참조 </a:t>
            </a:r>
          </a:p>
          <a:p>
            <a:pPr lvl="1"/>
            <a:r>
              <a:rPr lang="ko-KR" altLang="en-US"/>
              <a:t>예</a:t>
            </a:r>
            <a:r>
              <a:rPr lang="en-US" altLang="ko-KR"/>
              <a:t>) </a:t>
            </a:r>
            <a:r>
              <a:rPr lang="ko-KR" altLang="en-US"/>
              <a:t>재고량이 </a:t>
            </a:r>
            <a:r>
              <a:rPr lang="en-US" altLang="ko-KR"/>
              <a:t>1,000</a:t>
            </a:r>
            <a:r>
              <a:rPr lang="ko-KR" altLang="en-US"/>
              <a:t>개 이상인 제품의 이름을 검색하시오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2D7964-C4D1-4AFF-8F66-089CFFDCC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038711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441B4-32B8-4544-8300-AD34B7B6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다대다 관계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9CC8C1-FB32-4580-ABB3-ECED74AF9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C650E3-5101-441C-96F3-437118C56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Shape 969" descr="Untitled.png">
            <a:extLst>
              <a:ext uri="{FF2B5EF4-FFF2-40B4-BE49-F238E27FC236}">
                <a16:creationId xmlns:a16="http://schemas.microsoft.com/office/drawing/2014/main" id="{B7FA48D3-B1E3-4CA3-BE16-99E353EA2F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9445" y="1477434"/>
            <a:ext cx="6472796" cy="44668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86821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426EF-D316-4C52-B8AD-8127B775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8A1FC2-A134-4D1A-8382-FD079685F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27CB53-671F-445D-A2AD-C03FDB1DC5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5523FA-6FDF-407F-A363-691BE4424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2595562"/>
            <a:ext cx="68961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732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056A2-B6DB-4938-8CAA-D6CFED16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4F832-DB29-4112-A89D-EC993BF49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FA703E-946A-4B98-A96A-6BC079A95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Shape 980" descr="Untitled 2.png">
            <a:extLst>
              <a:ext uri="{FF2B5EF4-FFF2-40B4-BE49-F238E27FC236}">
                <a16:creationId xmlns:a16="http://schemas.microsoft.com/office/drawing/2014/main" id="{ECBF8A73-8227-425A-9AA3-0F17F716ACA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371" y="1025314"/>
            <a:ext cx="6183283" cy="4267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81" descr="Untitled.png">
            <a:extLst>
              <a:ext uri="{FF2B5EF4-FFF2-40B4-BE49-F238E27FC236}">
                <a16:creationId xmlns:a16="http://schemas.microsoft.com/office/drawing/2014/main" id="{A61116A1-A63D-4B37-8597-184A635FA2F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40185" y="1954630"/>
            <a:ext cx="6235218" cy="43029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8907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9EB61-91B7-41DB-AED1-E6DB5ED97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다대다 관계 데이터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048551-3ECC-49EF-BC64-0510D579D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5C33ED-018D-4D2E-A3CA-1D9D0F53B3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434877-5739-4A03-A782-5E34329CF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1709737"/>
            <a:ext cx="66675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150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0657-D281-486B-958E-B0D4EF6C0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다대다 관계 테이블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C387D0-9881-49D8-81EE-C1CC1F3A6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4A2752-DD23-4C68-AAEB-240716024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Shape 994" descr="Untitled.png">
            <a:extLst>
              <a:ext uri="{FF2B5EF4-FFF2-40B4-BE49-F238E27FC236}">
                <a16:creationId xmlns:a16="http://schemas.microsoft.com/office/drawing/2014/main" id="{1F9BC114-D77A-491B-BD8E-F11920F8CE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9859" y="1172577"/>
            <a:ext cx="6717195" cy="4610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87821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C78AD-C960-4E6F-9720-EBECAE60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다대다 관계 테이블의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4898F-DA62-4815-8476-18B7E1ED5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50775"/>
            <a:ext cx="8229600" cy="2245373"/>
          </a:xfrm>
        </p:spPr>
        <p:txBody>
          <a:bodyPr/>
          <a:lstStyle/>
          <a:p>
            <a:r>
              <a:rPr lang="ko-KR" altLang="en-US"/>
              <a:t>수업을 듣는 모든 학생들의 이름과 과목명을 출력해보시오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9C1DE2-8674-4033-B27D-89880E67F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cxnSp>
        <p:nvCxnSpPr>
          <p:cNvPr id="5" name="Shape 1000">
            <a:extLst>
              <a:ext uri="{FF2B5EF4-FFF2-40B4-BE49-F238E27FC236}">
                <a16:creationId xmlns:a16="http://schemas.microsoft.com/office/drawing/2014/main" id="{CAF8D6A8-13B3-48AE-8ADA-04ACEC69B2AE}"/>
              </a:ext>
            </a:extLst>
          </p:cNvPr>
          <p:cNvCxnSpPr>
            <a:stCxn id="6" idx="3"/>
          </p:cNvCxnSpPr>
          <p:nvPr/>
        </p:nvCxnSpPr>
        <p:spPr>
          <a:xfrm>
            <a:off x="2812106" y="1773791"/>
            <a:ext cx="877651" cy="31408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6" name="Shape 1001" descr="Untitled.png">
            <a:extLst>
              <a:ext uri="{FF2B5EF4-FFF2-40B4-BE49-F238E27FC236}">
                <a16:creationId xmlns:a16="http://schemas.microsoft.com/office/drawing/2014/main" id="{6DB8F53B-A20A-441D-B031-F8BFD038657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975" y="1289054"/>
            <a:ext cx="2060131" cy="96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002" descr="Untitled 2.png">
            <a:extLst>
              <a:ext uri="{FF2B5EF4-FFF2-40B4-BE49-F238E27FC236}">
                <a16:creationId xmlns:a16="http://schemas.microsoft.com/office/drawing/2014/main" id="{0E8C6DA8-3D1B-40B6-B323-80D88AB889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4033" y="1269254"/>
            <a:ext cx="1425696" cy="96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003" descr="Untitled.png">
            <a:extLst>
              <a:ext uri="{FF2B5EF4-FFF2-40B4-BE49-F238E27FC236}">
                <a16:creationId xmlns:a16="http://schemas.microsoft.com/office/drawing/2014/main" id="{8D00F828-0681-49BE-893F-590511CE70D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9757" y="1302054"/>
            <a:ext cx="2046666" cy="1736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hape 1004">
            <a:extLst>
              <a:ext uri="{FF2B5EF4-FFF2-40B4-BE49-F238E27FC236}">
                <a16:creationId xmlns:a16="http://schemas.microsoft.com/office/drawing/2014/main" id="{304F83F2-0389-4834-BB49-5D09FF0969F9}"/>
              </a:ext>
            </a:extLst>
          </p:cNvPr>
          <p:cNvCxnSpPr/>
          <p:nvPr/>
        </p:nvCxnSpPr>
        <p:spPr>
          <a:xfrm rot="10800000">
            <a:off x="5736423" y="1715134"/>
            <a:ext cx="1177610" cy="0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502149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C78AD-C960-4E6F-9720-EBECAE60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다대다 관계 테이블의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4898F-DA62-4815-8476-18B7E1ED5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50775"/>
            <a:ext cx="8229600" cy="2245373"/>
          </a:xfrm>
        </p:spPr>
        <p:txBody>
          <a:bodyPr/>
          <a:lstStyle/>
          <a:p>
            <a:r>
              <a:rPr lang="ko-KR" altLang="en-US"/>
              <a:t>수업을 듣는 모든 학생들의 이름과 과목명을 출력해보시오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9C1DE2-8674-4033-B27D-89880E67F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cxnSp>
        <p:nvCxnSpPr>
          <p:cNvPr id="5" name="Shape 1000">
            <a:extLst>
              <a:ext uri="{FF2B5EF4-FFF2-40B4-BE49-F238E27FC236}">
                <a16:creationId xmlns:a16="http://schemas.microsoft.com/office/drawing/2014/main" id="{CAF8D6A8-13B3-48AE-8ADA-04ACEC69B2AE}"/>
              </a:ext>
            </a:extLst>
          </p:cNvPr>
          <p:cNvCxnSpPr>
            <a:stCxn id="6" idx="3"/>
          </p:cNvCxnSpPr>
          <p:nvPr/>
        </p:nvCxnSpPr>
        <p:spPr>
          <a:xfrm>
            <a:off x="2812106" y="1773791"/>
            <a:ext cx="877651" cy="31408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6" name="Shape 1001" descr="Untitled.png">
            <a:extLst>
              <a:ext uri="{FF2B5EF4-FFF2-40B4-BE49-F238E27FC236}">
                <a16:creationId xmlns:a16="http://schemas.microsoft.com/office/drawing/2014/main" id="{6DB8F53B-A20A-441D-B031-F8BFD038657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975" y="1289054"/>
            <a:ext cx="2060131" cy="96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002" descr="Untitled 2.png">
            <a:extLst>
              <a:ext uri="{FF2B5EF4-FFF2-40B4-BE49-F238E27FC236}">
                <a16:creationId xmlns:a16="http://schemas.microsoft.com/office/drawing/2014/main" id="{0E8C6DA8-3D1B-40B6-B323-80D88AB889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4033" y="1269254"/>
            <a:ext cx="1425696" cy="96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003" descr="Untitled.png">
            <a:extLst>
              <a:ext uri="{FF2B5EF4-FFF2-40B4-BE49-F238E27FC236}">
                <a16:creationId xmlns:a16="http://schemas.microsoft.com/office/drawing/2014/main" id="{8D00F828-0681-49BE-893F-590511CE70D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9757" y="1302054"/>
            <a:ext cx="2046666" cy="1736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hape 1004">
            <a:extLst>
              <a:ext uri="{FF2B5EF4-FFF2-40B4-BE49-F238E27FC236}">
                <a16:creationId xmlns:a16="http://schemas.microsoft.com/office/drawing/2014/main" id="{304F83F2-0389-4834-BB49-5D09FF0969F9}"/>
              </a:ext>
            </a:extLst>
          </p:cNvPr>
          <p:cNvCxnSpPr/>
          <p:nvPr/>
        </p:nvCxnSpPr>
        <p:spPr>
          <a:xfrm rot="10800000">
            <a:off x="5736423" y="1715134"/>
            <a:ext cx="1177610" cy="0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369B496-069C-4250-B814-D5FFD5DC2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975" y="4594169"/>
            <a:ext cx="51530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936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C78AD-C960-4E6F-9720-EBECAE60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다대다 관계 테이블의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4898F-DA62-4815-8476-18B7E1ED5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50775"/>
            <a:ext cx="8229600" cy="2245373"/>
          </a:xfrm>
        </p:spPr>
        <p:txBody>
          <a:bodyPr/>
          <a:lstStyle/>
          <a:p>
            <a:r>
              <a:rPr lang="ko-KR" altLang="en-US"/>
              <a:t>수업을 듣는 모든 학생들의 이름과 과목명을 출력해보시오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9C1DE2-8674-4033-B27D-89880E67F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cxnSp>
        <p:nvCxnSpPr>
          <p:cNvPr id="5" name="Shape 1000">
            <a:extLst>
              <a:ext uri="{FF2B5EF4-FFF2-40B4-BE49-F238E27FC236}">
                <a16:creationId xmlns:a16="http://schemas.microsoft.com/office/drawing/2014/main" id="{CAF8D6A8-13B3-48AE-8ADA-04ACEC69B2AE}"/>
              </a:ext>
            </a:extLst>
          </p:cNvPr>
          <p:cNvCxnSpPr>
            <a:stCxn id="6" idx="3"/>
          </p:cNvCxnSpPr>
          <p:nvPr/>
        </p:nvCxnSpPr>
        <p:spPr>
          <a:xfrm>
            <a:off x="2812106" y="1773791"/>
            <a:ext cx="877651" cy="31408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6" name="Shape 1001" descr="Untitled.png">
            <a:extLst>
              <a:ext uri="{FF2B5EF4-FFF2-40B4-BE49-F238E27FC236}">
                <a16:creationId xmlns:a16="http://schemas.microsoft.com/office/drawing/2014/main" id="{6DB8F53B-A20A-441D-B031-F8BFD038657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975" y="1289054"/>
            <a:ext cx="2060131" cy="96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002" descr="Untitled 2.png">
            <a:extLst>
              <a:ext uri="{FF2B5EF4-FFF2-40B4-BE49-F238E27FC236}">
                <a16:creationId xmlns:a16="http://schemas.microsoft.com/office/drawing/2014/main" id="{0E8C6DA8-3D1B-40B6-B323-80D88AB889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4033" y="1269254"/>
            <a:ext cx="1425696" cy="96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003" descr="Untitled.png">
            <a:extLst>
              <a:ext uri="{FF2B5EF4-FFF2-40B4-BE49-F238E27FC236}">
                <a16:creationId xmlns:a16="http://schemas.microsoft.com/office/drawing/2014/main" id="{8D00F828-0681-49BE-893F-590511CE70D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9757" y="1302054"/>
            <a:ext cx="2046666" cy="1736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hape 1004">
            <a:extLst>
              <a:ext uri="{FF2B5EF4-FFF2-40B4-BE49-F238E27FC236}">
                <a16:creationId xmlns:a16="http://schemas.microsoft.com/office/drawing/2014/main" id="{304F83F2-0389-4834-BB49-5D09FF0969F9}"/>
              </a:ext>
            </a:extLst>
          </p:cNvPr>
          <p:cNvCxnSpPr/>
          <p:nvPr/>
        </p:nvCxnSpPr>
        <p:spPr>
          <a:xfrm rot="10800000">
            <a:off x="5736423" y="1715134"/>
            <a:ext cx="1177610" cy="0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369B496-069C-4250-B814-D5FFD5DC2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975" y="4594169"/>
            <a:ext cx="5153025" cy="1209675"/>
          </a:xfrm>
          <a:prstGeom prst="rect">
            <a:avLst/>
          </a:prstGeom>
        </p:spPr>
      </p:pic>
      <p:pic>
        <p:nvPicPr>
          <p:cNvPr id="11" name="Shape 1005" descr="Untitled.png">
            <a:extLst>
              <a:ext uri="{FF2B5EF4-FFF2-40B4-BE49-F238E27FC236}">
                <a16:creationId xmlns:a16="http://schemas.microsoft.com/office/drawing/2014/main" id="{92F21ECA-6403-4422-BBAC-1A72EAB1F40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83752" y="2664467"/>
            <a:ext cx="2062632" cy="2278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6419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FC78AD-C960-4E6F-9720-EBECAE60E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다대다 관계 테이블의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4898F-DA62-4815-8476-18B7E1ED5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50775"/>
            <a:ext cx="8229600" cy="2245373"/>
          </a:xfrm>
        </p:spPr>
        <p:txBody>
          <a:bodyPr/>
          <a:lstStyle/>
          <a:p>
            <a:r>
              <a:rPr lang="ko-KR" altLang="en-US"/>
              <a:t>파이썬 과목을 듣는 학생들만 출력해보시오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9C1DE2-8674-4033-B27D-89880E67F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cxnSp>
        <p:nvCxnSpPr>
          <p:cNvPr id="5" name="Shape 1000">
            <a:extLst>
              <a:ext uri="{FF2B5EF4-FFF2-40B4-BE49-F238E27FC236}">
                <a16:creationId xmlns:a16="http://schemas.microsoft.com/office/drawing/2014/main" id="{CAF8D6A8-13B3-48AE-8ADA-04ACEC69B2AE}"/>
              </a:ext>
            </a:extLst>
          </p:cNvPr>
          <p:cNvCxnSpPr>
            <a:stCxn id="6" idx="3"/>
          </p:cNvCxnSpPr>
          <p:nvPr/>
        </p:nvCxnSpPr>
        <p:spPr>
          <a:xfrm>
            <a:off x="2812106" y="1773791"/>
            <a:ext cx="877651" cy="31408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6" name="Shape 1001" descr="Untitled.png">
            <a:extLst>
              <a:ext uri="{FF2B5EF4-FFF2-40B4-BE49-F238E27FC236}">
                <a16:creationId xmlns:a16="http://schemas.microsoft.com/office/drawing/2014/main" id="{6DB8F53B-A20A-441D-B031-F8BFD038657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975" y="1289054"/>
            <a:ext cx="2060131" cy="96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002" descr="Untitled 2.png">
            <a:extLst>
              <a:ext uri="{FF2B5EF4-FFF2-40B4-BE49-F238E27FC236}">
                <a16:creationId xmlns:a16="http://schemas.microsoft.com/office/drawing/2014/main" id="{0E8C6DA8-3D1B-40B6-B323-80D88AB889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4033" y="1269254"/>
            <a:ext cx="1425696" cy="96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003" descr="Untitled.png">
            <a:extLst>
              <a:ext uri="{FF2B5EF4-FFF2-40B4-BE49-F238E27FC236}">
                <a16:creationId xmlns:a16="http://schemas.microsoft.com/office/drawing/2014/main" id="{8D00F828-0681-49BE-893F-590511CE70D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9757" y="1302054"/>
            <a:ext cx="2046666" cy="1736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hape 1004">
            <a:extLst>
              <a:ext uri="{FF2B5EF4-FFF2-40B4-BE49-F238E27FC236}">
                <a16:creationId xmlns:a16="http://schemas.microsoft.com/office/drawing/2014/main" id="{304F83F2-0389-4834-BB49-5D09FF0969F9}"/>
              </a:ext>
            </a:extLst>
          </p:cNvPr>
          <p:cNvCxnSpPr/>
          <p:nvPr/>
        </p:nvCxnSpPr>
        <p:spPr>
          <a:xfrm rot="10800000">
            <a:off x="5736423" y="1715134"/>
            <a:ext cx="1177610" cy="0"/>
          </a:xfrm>
          <a:prstGeom prst="straightConnector1">
            <a:avLst/>
          </a:prstGeom>
          <a:noFill/>
          <a:ln w="63500" cap="rnd" cmpd="sng">
            <a:solidFill>
              <a:srgbClr val="FF00FF"/>
            </a:solidFill>
            <a:prstDash val="solid"/>
            <a:miter/>
            <a:headEnd type="stealth" w="med" len="med"/>
            <a:tailEnd type="none" w="med" len="med"/>
          </a:ln>
        </p:spPr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369B496-069C-4250-B814-D5FFD5DC2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975" y="4594169"/>
            <a:ext cx="5153025" cy="1209675"/>
          </a:xfrm>
          <a:prstGeom prst="rect">
            <a:avLst/>
          </a:prstGeom>
        </p:spPr>
      </p:pic>
      <p:pic>
        <p:nvPicPr>
          <p:cNvPr id="11" name="Shape 1005" descr="Untitled.png">
            <a:extLst>
              <a:ext uri="{FF2B5EF4-FFF2-40B4-BE49-F238E27FC236}">
                <a16:creationId xmlns:a16="http://schemas.microsoft.com/office/drawing/2014/main" id="{92F21ECA-6403-4422-BBAC-1A72EAB1F40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83752" y="2664467"/>
            <a:ext cx="2062632" cy="2278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51519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데이터베이스 서버 접속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(Query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문 실습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19673944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마스터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16804</TotalTime>
  <Words>7490</Words>
  <Application>Microsoft Office PowerPoint</Application>
  <PresentationFormat>화면 슬라이드 쇼(4:3)</PresentationFormat>
  <Paragraphs>1909</Paragraphs>
  <Slides>234</Slides>
  <Notes>232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234</vt:i4>
      </vt:variant>
    </vt:vector>
  </HeadingPairs>
  <TitlesOfParts>
    <vt:vector size="251" baseType="lpstr">
      <vt:lpstr>-apple-system</vt:lpstr>
      <vt:lpstr>Cabin</vt:lpstr>
      <vt:lpstr>Courier</vt:lpstr>
      <vt:lpstr>Gill Sans</vt:lpstr>
      <vt:lpstr>Noto Sans KR</vt:lpstr>
      <vt:lpstr>나눔고딕</vt:lpstr>
      <vt:lpstr>나눔고딕 ExtraBold</vt:lpstr>
      <vt:lpstr>나눔바른고딕</vt:lpstr>
      <vt:lpstr>맑은 고딕</vt:lpstr>
      <vt:lpstr>Arial</vt:lpstr>
      <vt:lpstr>Courier New</vt:lpstr>
      <vt:lpstr>Lora</vt:lpstr>
      <vt:lpstr>Lucida Console</vt:lpstr>
      <vt:lpstr>Open Sans</vt:lpstr>
      <vt:lpstr>Ubuntu Condensed</vt:lpstr>
      <vt:lpstr>Wingdings</vt:lpstr>
      <vt:lpstr>마스터</vt:lpstr>
      <vt:lpstr>PowerPoint 프레젠테이션</vt:lpstr>
      <vt:lpstr>강의구성</vt:lpstr>
      <vt:lpstr>PowerPoint 프레젠테이션</vt:lpstr>
      <vt:lpstr>데이터</vt:lpstr>
      <vt:lpstr>데이터의 예시</vt:lpstr>
      <vt:lpstr>정보</vt:lpstr>
      <vt:lpstr>정보시스템과 데이터베이스</vt:lpstr>
      <vt:lpstr>데이터베이스의 정의와 특징</vt:lpstr>
      <vt:lpstr>데이터베이스의 정의와 특징</vt:lpstr>
      <vt:lpstr>데이터베이스의 정의와 특징</vt:lpstr>
      <vt:lpstr>데이터베이스 시스템</vt:lpstr>
      <vt:lpstr>PowerPoint 프레젠테이션</vt:lpstr>
      <vt:lpstr>관계형 데이터베이스</vt:lpstr>
      <vt:lpstr>용어 정리</vt:lpstr>
      <vt:lpstr>테이블의 예시</vt:lpstr>
      <vt:lpstr>데이터베이스 예시</vt:lpstr>
      <vt:lpstr>쿼리문</vt:lpstr>
      <vt:lpstr>PowerPoint 프레젠테이션</vt:lpstr>
      <vt:lpstr>SQLite Browser</vt:lpstr>
      <vt:lpstr>SQLite browser 설치</vt:lpstr>
      <vt:lpstr>데이터베이스 만들기</vt:lpstr>
      <vt:lpstr>테이블 만들기</vt:lpstr>
      <vt:lpstr>테이블 만들기</vt:lpstr>
      <vt:lpstr>테이블에 데이터 넣기</vt:lpstr>
      <vt:lpstr>쿼리문</vt:lpstr>
      <vt:lpstr>쿼리문 : Insert</vt:lpstr>
      <vt:lpstr>쿼리문 : Insert</vt:lpstr>
      <vt:lpstr>쿼리문 실행결과</vt:lpstr>
      <vt:lpstr>쿼리문: Select</vt:lpstr>
      <vt:lpstr>쿼리문 실행결과</vt:lpstr>
      <vt:lpstr>쿼리문 실행결과 (WHERE 사용)</vt:lpstr>
      <vt:lpstr>ORDER BY를 이용해 정렬</vt:lpstr>
      <vt:lpstr>ORDER BY 쿼리문 실행 예시</vt:lpstr>
      <vt:lpstr>쿼리문: Delete</vt:lpstr>
      <vt:lpstr>쿼리문: Delete</vt:lpstr>
      <vt:lpstr>쿼리문 실행결과</vt:lpstr>
      <vt:lpstr>쿼리문: Update</vt:lpstr>
      <vt:lpstr>쿼리문: Update</vt:lpstr>
      <vt:lpstr>쿼리문 실행결과</vt:lpstr>
      <vt:lpstr>쿼리문 정리</vt:lpstr>
      <vt:lpstr>왜하지?</vt:lpstr>
      <vt:lpstr>PowerPoint 프레젠테이션</vt:lpstr>
      <vt:lpstr>데이터베이스 설계</vt:lpstr>
      <vt:lpstr>데이터베이스 설계 예시</vt:lpstr>
      <vt:lpstr>데이터베이스 설계 예시</vt:lpstr>
      <vt:lpstr>데이터 모델 만들기</vt:lpstr>
      <vt:lpstr>설계하기 전 데이터</vt:lpstr>
      <vt:lpstr>속성들에 대하여 생각해 볼 점</vt:lpstr>
      <vt:lpstr>객체와 포함관계 파악</vt:lpstr>
      <vt:lpstr>객체와 포함관계 파악</vt:lpstr>
      <vt:lpstr>포함관계 예시</vt:lpstr>
      <vt:lpstr>객체와 포함관계 파악</vt:lpstr>
      <vt:lpstr>객체와 포함관계 파악</vt:lpstr>
      <vt:lpstr>포함관계 예시</vt:lpstr>
      <vt:lpstr>포함관계 예시</vt:lpstr>
      <vt:lpstr>키(key)</vt:lpstr>
      <vt:lpstr>Integer Reference Pattern</vt:lpstr>
      <vt:lpstr>외부키 (Foreign Key)</vt:lpstr>
      <vt:lpstr>키의 활용규칙</vt:lpstr>
      <vt:lpstr>PowerPoint 프레젠테이션</vt:lpstr>
      <vt:lpstr>데이터 모형</vt:lpstr>
      <vt:lpstr>관계에 따른 테이블 설계</vt:lpstr>
      <vt:lpstr>관계에 따른 테이블 설계</vt:lpstr>
      <vt:lpstr>테이블 생성</vt:lpstr>
      <vt:lpstr>테이블 생성</vt:lpstr>
      <vt:lpstr>테이블 생성</vt:lpstr>
      <vt:lpstr>생성된 테이블</vt:lpstr>
      <vt:lpstr>데이터 삽입</vt:lpstr>
      <vt:lpstr>데이터 삽입</vt:lpstr>
      <vt:lpstr>데이터 삽입</vt:lpstr>
      <vt:lpstr>데이터 삽입</vt:lpstr>
      <vt:lpstr>데이터 삽입</vt:lpstr>
      <vt:lpstr>테이블 확인</vt:lpstr>
      <vt:lpstr>정리</vt:lpstr>
      <vt:lpstr>정리</vt:lpstr>
      <vt:lpstr>PowerPoint 프레젠테이션</vt:lpstr>
      <vt:lpstr>관계의 힘</vt:lpstr>
      <vt:lpstr>쿼리문 JOIN </vt:lpstr>
      <vt:lpstr>쿼리문 JOIN </vt:lpstr>
      <vt:lpstr>쿼리문 JOIN (on을 쓰지 않을경우)</vt:lpstr>
      <vt:lpstr>쿼리문 JOIN (on을 쓴 경우)</vt:lpstr>
      <vt:lpstr>여러 개의 테이블을 한번에 붙이기</vt:lpstr>
      <vt:lpstr>결과 확인</vt:lpstr>
      <vt:lpstr>PowerPoint 프레젠테이션</vt:lpstr>
      <vt:lpstr>일대다 관계</vt:lpstr>
      <vt:lpstr>일대다 관계</vt:lpstr>
      <vt:lpstr>다대다 관계</vt:lpstr>
      <vt:lpstr>다대다 관계의 표현</vt:lpstr>
      <vt:lpstr>다대다관계 실습</vt:lpstr>
      <vt:lpstr>다대다 관계 실습</vt:lpstr>
      <vt:lpstr>데이터 추가</vt:lpstr>
      <vt:lpstr>데이터 추가</vt:lpstr>
      <vt:lpstr>다대다 관계 데이터 추가</vt:lpstr>
      <vt:lpstr>다대다 관계 테이블 추가</vt:lpstr>
      <vt:lpstr>다대다 관계 테이블의 활용</vt:lpstr>
      <vt:lpstr>다대다 관계 테이블의 활용</vt:lpstr>
      <vt:lpstr>다대다 관계 테이블의 활용</vt:lpstr>
      <vt:lpstr>다대다 관계 테이블의 활용</vt:lpstr>
      <vt:lpstr>PowerPoint 프레젠테이션</vt:lpstr>
      <vt:lpstr>실습 상황</vt:lpstr>
      <vt:lpstr>MYSQL workbench</vt:lpstr>
      <vt:lpstr>접속</vt:lpstr>
      <vt:lpstr>데이터베이스 확인</vt:lpstr>
      <vt:lpstr>각각의 테이블에 들어있는 데이터를 확인해보자</vt:lpstr>
      <vt:lpstr>쿼리문 실습</vt:lpstr>
      <vt:lpstr>쿼리문 실습</vt:lpstr>
      <vt:lpstr>쿼리문 실습</vt:lpstr>
      <vt:lpstr>쿼리문 실습 - distinct</vt:lpstr>
      <vt:lpstr>쿼리문 실습</vt:lpstr>
      <vt:lpstr>쿼리문 실습 - Where</vt:lpstr>
      <vt:lpstr>쿼리문 실습 - like</vt:lpstr>
      <vt:lpstr>쿼리문 실습 - Null</vt:lpstr>
      <vt:lpstr>쿼리문 실습 – ASC, DESC</vt:lpstr>
      <vt:lpstr>쿼리문 실습 - 집계연산</vt:lpstr>
      <vt:lpstr>쿼리문 실습 - 그룹연산</vt:lpstr>
      <vt:lpstr>쿼리문 실습 - Having</vt:lpstr>
      <vt:lpstr>쿼리문 실습 – 두개 이상의 기준으로 그루핑</vt:lpstr>
      <vt:lpstr>쿼리문 실습 - join</vt:lpstr>
      <vt:lpstr>쿼리문 실습 – join </vt:lpstr>
      <vt:lpstr>쿼리문 실습 – 중복 쿼리문</vt:lpstr>
      <vt:lpstr>쿼리문 실습 – 중복 쿼리문</vt:lpstr>
      <vt:lpstr>PowerPoint 프레젠테이션</vt:lpstr>
      <vt:lpstr>데이터셋</vt:lpstr>
      <vt:lpstr>테이블 설명</vt:lpstr>
      <vt:lpstr>테이블 설명</vt:lpstr>
      <vt:lpstr>질문</vt:lpstr>
      <vt:lpstr>PowerPoint 프레젠테이션</vt:lpstr>
      <vt:lpstr>질문</vt:lpstr>
      <vt:lpstr>PowerPoint 프레젠테이션</vt:lpstr>
      <vt:lpstr>PowerPoint 프레젠테이션</vt:lpstr>
      <vt:lpstr>실습 상황</vt:lpstr>
      <vt:lpstr>설치</vt:lpstr>
      <vt:lpstr>패키지 불러오기/접속/커서 설정</vt:lpstr>
      <vt:lpstr>쿼리문 실행 결과확인</vt:lpstr>
      <vt:lpstr>접속끊기/재접속</vt:lpstr>
      <vt:lpstr>쿼리문 처리 예시1</vt:lpstr>
      <vt:lpstr>DataFrame 객체로 결과 옮기기</vt:lpstr>
      <vt:lpstr>그래프로 표현해보기</vt:lpstr>
      <vt:lpstr>쿼리문2</vt:lpstr>
      <vt:lpstr>데이터프레임 전처리</vt:lpstr>
      <vt:lpstr>그래프 그리기</vt:lpstr>
      <vt:lpstr>쿼리3</vt:lpstr>
      <vt:lpstr>파이차트 만들어보기</vt:lpstr>
      <vt:lpstr>실습</vt:lpstr>
      <vt:lpstr>정리</vt:lpstr>
      <vt:lpstr>PowerPoint 프레젠테이션</vt:lpstr>
      <vt:lpstr>데이터베이스 설계란?</vt:lpstr>
      <vt:lpstr>데이터베이스 설계단계</vt:lpstr>
      <vt:lpstr>데이터베이스 설계단계</vt:lpstr>
      <vt:lpstr>1단계: 요구사항 분석</vt:lpstr>
      <vt:lpstr>1단계: 요구사항분석 예시 (마트 데이터베이스)</vt:lpstr>
      <vt:lpstr>2단계: 개념적 설계</vt:lpstr>
      <vt:lpstr>개념설계 (1/3) : 개체와 속성추출 (Entity)</vt:lpstr>
      <vt:lpstr>개념설계 (1/3) : 개체와 속성추출 (Entity)</vt:lpstr>
      <vt:lpstr>개념설계 (1/3) : 개체와 속성추출 (Entity)</vt:lpstr>
      <vt:lpstr>개념설계 (1/3) : 개체와 속성추출 (Entity)</vt:lpstr>
      <vt:lpstr>개념설계 (1/3) : 개체와 속성추출 (Entity)</vt:lpstr>
      <vt:lpstr>개념설계 (1/3) : 개체와 속성추출 (Entity)</vt:lpstr>
      <vt:lpstr>개념설계 (1/3) : 개체와 속성추출 (Entity)</vt:lpstr>
      <vt:lpstr>개념설계 (2/3): 관계 추출 (relation)</vt:lpstr>
      <vt:lpstr>개념설계 (2/3): 관계 추출 (relation)</vt:lpstr>
      <vt:lpstr>개념설계 (2/3): 관계 추출 (relation)</vt:lpstr>
      <vt:lpstr>개념설계 (2/3): 관계 추출 (relation)</vt:lpstr>
      <vt:lpstr>개념설계 (2/3): 관계 추출 (relation)</vt:lpstr>
      <vt:lpstr>개념설계 (2/2): 관계 추출 (relation)</vt:lpstr>
      <vt:lpstr>개념설계 (2/2): 관계 추출 (relation)</vt:lpstr>
      <vt:lpstr>개념설계 (2/2): 관계 추출 (relation)</vt:lpstr>
      <vt:lpstr>개념설계 (2/2): 관계 추출 (relation)</vt:lpstr>
      <vt:lpstr>개념설계 (2/2): 관계 추출 (relation)</vt:lpstr>
      <vt:lpstr>개념설계 (2/2): 관계 추출 (relation)</vt:lpstr>
      <vt:lpstr>개념설계 (2/2): 관계 추출 (relation)</vt:lpstr>
      <vt:lpstr>3단계: 논리적 설계</vt:lpstr>
      <vt:lpstr>3단계: 논리적 설계</vt:lpstr>
      <vt:lpstr>3단계: 논리적 설계</vt:lpstr>
      <vt:lpstr>3단계: 논리적 설계</vt:lpstr>
      <vt:lpstr>3단계: 논리적 설계</vt:lpstr>
      <vt:lpstr>3단계: 논리적 설계</vt:lpstr>
      <vt:lpstr>3단계: 논리적 설계</vt:lpstr>
      <vt:lpstr>3단계: 논리적 설계</vt:lpstr>
      <vt:lpstr>3단계: 논리적 설계</vt:lpstr>
      <vt:lpstr>논리적 설계 최종 결과</vt:lpstr>
      <vt:lpstr>논리적 설계 최종 결과</vt:lpstr>
      <vt:lpstr>나머지 설계단계</vt:lpstr>
      <vt:lpstr>PowerPoint 프레젠테이션</vt:lpstr>
      <vt:lpstr>이상현상</vt:lpstr>
      <vt:lpstr>이상현상 종류</vt:lpstr>
      <vt:lpstr>예시 테이블</vt:lpstr>
      <vt:lpstr>삽입이상</vt:lpstr>
      <vt:lpstr>갱신이상</vt:lpstr>
      <vt:lpstr>삭제이상</vt:lpstr>
      <vt:lpstr>정규화</vt:lpstr>
      <vt:lpstr>함수적 종속성</vt:lpstr>
      <vt:lpstr>함수적 종속성</vt:lpstr>
      <vt:lpstr>함수적 종속성</vt:lpstr>
      <vt:lpstr>함수적 종속성</vt:lpstr>
      <vt:lpstr>완전/부분 함수 종속</vt:lpstr>
      <vt:lpstr>정규화</vt:lpstr>
      <vt:lpstr>제1 정규형</vt:lpstr>
      <vt:lpstr>제1 정규형</vt:lpstr>
      <vt:lpstr>제1 정규형</vt:lpstr>
      <vt:lpstr>제1 정규형</vt:lpstr>
      <vt:lpstr>제1 정규형</vt:lpstr>
      <vt:lpstr>제1 정규형 - 문제발생</vt:lpstr>
      <vt:lpstr>제1 정규형 - 문제발생</vt:lpstr>
      <vt:lpstr>제1 정규형 - 문제발생원인</vt:lpstr>
      <vt:lpstr>제2 정규형</vt:lpstr>
      <vt:lpstr>제2 정규형</vt:lpstr>
      <vt:lpstr>제2 정규형</vt:lpstr>
      <vt:lpstr>제2 정규형</vt:lpstr>
      <vt:lpstr>제2 정규형을 만족하지만 문제 발생 사례</vt:lpstr>
      <vt:lpstr>제2 정규형을 만족하지만 문제 발생 사례</vt:lpstr>
      <vt:lpstr>제2 정규형을 만족하지만 문제 발생 사례</vt:lpstr>
      <vt:lpstr>제2 정규형을 만족하지만 문제 발생 사례</vt:lpstr>
      <vt:lpstr>제3 정규형</vt:lpstr>
      <vt:lpstr>제3 정규형</vt:lpstr>
      <vt:lpstr>정규형 과정 정리</vt:lpstr>
      <vt:lpstr>정규화 vs 역정규화</vt:lpstr>
      <vt:lpstr>PowerPoint 프레젠테이션</vt:lpstr>
      <vt:lpstr>데이터의 종류</vt:lpstr>
      <vt:lpstr>유형별 데이터 증가추세</vt:lpstr>
      <vt:lpstr>빅데이터의 정의</vt:lpstr>
      <vt:lpstr>전통적 데이터와 빅데이터와의 차이</vt:lpstr>
      <vt:lpstr>기존: 데이터웨어하우스</vt:lpstr>
      <vt:lpstr>RDBM의 한계점</vt:lpstr>
      <vt:lpstr>빅데이터시대: 데이터레이크</vt:lpstr>
      <vt:lpstr>빅데이터를 떠받치는 기술</vt:lpstr>
      <vt:lpstr>NoSQL</vt:lpstr>
      <vt:lpstr>NoSQL에서의 데이터 표현</vt:lpstr>
      <vt:lpstr>NoSQL의 쿼리문</vt:lpstr>
      <vt:lpstr>RDBMS vs NoSQL</vt:lpstr>
      <vt:lpstr>빅데이터 분산저장/처리 플랫폼: 하둡 (Hadoop)</vt:lpstr>
      <vt:lpstr>빅데이터의 집계/연산 - 맵리듀스</vt:lpstr>
      <vt:lpstr>빅데이터의 집계/연산 - 스파크 (Spark)</vt:lpstr>
      <vt:lpstr>실제 빅데이터 사용 기업의 아키텍처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지환</dc:creator>
  <cp:lastModifiedBy>LeeJihwan</cp:lastModifiedBy>
  <cp:revision>38</cp:revision>
  <cp:lastPrinted>2021-09-06T11:41:37Z</cp:lastPrinted>
  <dcterms:created xsi:type="dcterms:W3CDTF">2021-08-23T12:04:55Z</dcterms:created>
  <dcterms:modified xsi:type="dcterms:W3CDTF">2022-09-28T16:31:04Z</dcterms:modified>
</cp:coreProperties>
</file>